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0" r:id="rId1"/>
    <p:sldMasterId id="2147484072" r:id="rId2"/>
  </p:sldMasterIdLst>
  <p:notesMasterIdLst>
    <p:notesMasterId r:id="rId10"/>
  </p:notesMasterIdLst>
  <p:sldIdLst>
    <p:sldId id="311" r:id="rId3"/>
    <p:sldId id="278" r:id="rId4"/>
    <p:sldId id="319" r:id="rId5"/>
    <p:sldId id="331" r:id="rId6"/>
    <p:sldId id="292" r:id="rId7"/>
    <p:sldId id="330" r:id="rId8"/>
    <p:sldId id="287" r:id="rId9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>
          <p15:clr>
            <a:srgbClr val="A4A3A4"/>
          </p15:clr>
        </p15:guide>
        <p15:guide id="2" pos="29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0CF"/>
    <a:srgbClr val="F6100A"/>
    <a:srgbClr val="0099FF"/>
    <a:srgbClr val="00CCFF"/>
    <a:srgbClr val="FFFF00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1" autoAdjust="0"/>
    <p:restoredTop sz="96491" autoAdjust="0"/>
  </p:normalViewPr>
  <p:slideViewPr>
    <p:cSldViewPr snapToGrid="0">
      <p:cViewPr varScale="1">
        <p:scale>
          <a:sx n="112" d="100"/>
          <a:sy n="112" d="100"/>
        </p:scale>
        <p:origin x="1998" y="84"/>
      </p:cViewPr>
      <p:guideLst>
        <p:guide orient="horz" pos="2856"/>
        <p:guide pos="29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3" tIns="47362" rIns="94723" bIns="47362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8" y="1"/>
            <a:ext cx="3077137" cy="51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3" tIns="47362" rIns="94723" bIns="4736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5175"/>
            <a:ext cx="5121275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1" y="4861238"/>
            <a:ext cx="5680103" cy="460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3" tIns="47362" rIns="94723" bIns="473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841"/>
            <a:ext cx="3077137" cy="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3" tIns="47362" rIns="94723" bIns="47362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8" y="9720841"/>
            <a:ext cx="3077137" cy="5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3" tIns="47362" rIns="94723" bIns="4736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3392960-E29B-4672-A874-0AFD97C07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28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92960-E29B-4672-A874-0AFD97C0797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4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C574-E0CF-45C8-812E-8E6C2EE3280C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8DE0-1D40-46CF-BA38-7C1B4057C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9610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68466-5B86-4C4E-8D5C-F0B5B122C808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E792B-5F6F-4BF6-A9C7-AD5638DB15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5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C1DA4-92C7-4985-85C9-393281D11C68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71A29-6242-4D46-AEDC-BA86A44AE1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21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CB2413-B4F6-4A9F-A379-C897348B04C3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F1CC6-EEBC-404C-9794-C1D1FC9BA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93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0162-C40E-4A82-B778-B343ECAB673D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2AAEB-70BA-4533-836E-12A46B12A4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22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CEA80-984A-4DBC-883D-4B941D721CD2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4F12E-5831-49C5-9CAE-0AA60D4574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55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C0DDF-885F-4096-AA18-CB09C68DE43B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272B3-232D-455C-BFF9-156A5A2641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05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BA29D-D4A0-4E60-BD65-F0088D027470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E2463-650E-4F74-8337-A3BBF34E3B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78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A715E-FB94-4C4E-9B4E-6C3339BC638E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01B01-2080-4663-9859-266EE8B141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3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A020E1-A3AF-4698-9EA2-5F47EB30F05B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66386-26BF-4BF7-B46D-9C8CB6EACA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73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60794-6D4E-4565-9F38-9969A9E33CD3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2DA5D-4AB9-4E90-9AEF-AC5078C504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21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B484B-E7D6-44E8-B51F-E632595DD9DE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D6C1-6BFA-405D-93F6-045C1AD6A4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56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1A90D995-1941-44CD-9F52-D179554BBD74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7D9C6360-6309-4BDC-924E-EBC67EBE3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Arial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Arial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Arial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90D995-1941-44CD-9F52-D179554BBD74}" type="datetime1">
              <a:rPr lang="ru-RU" smtClean="0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9C6360-6309-4BDC-924E-EBC67EBE3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0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2 полоса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4825"/>
            <a:ext cx="82438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51820" y="6342289"/>
            <a:ext cx="8053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1200" dirty="0" smtClean="0">
                <a:latin typeface="Calibri" pitchFamily="34" charset="0"/>
              </a:rPr>
              <a:t>Ma</a:t>
            </a:r>
            <a:r>
              <a:rPr lang="en-US" sz="1200" dirty="0">
                <a:latin typeface="Calibri" pitchFamily="34" charset="0"/>
              </a:rPr>
              <a:t>y</a:t>
            </a:r>
            <a:r>
              <a:rPr lang="ru-RU" sz="1200" dirty="0" smtClean="0">
                <a:latin typeface="Calibri" pitchFamily="34" charset="0"/>
              </a:rPr>
              <a:t> 201</a:t>
            </a:r>
            <a:r>
              <a:rPr lang="en-US" sz="1200" dirty="0" smtClean="0">
                <a:latin typeface="Calibri" pitchFamily="34" charset="0"/>
              </a:rPr>
              <a:t>5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4101" name="Picture 5" descr="2 полоса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TN006\Desktop\Логотип_e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7" y="2364769"/>
            <a:ext cx="8071410" cy="15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2 полоса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4825"/>
            <a:ext cx="82438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2 полоса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2 полоса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6604000"/>
            <a:ext cx="82438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72" y="4884288"/>
            <a:ext cx="3120831" cy="20726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76" y="4359837"/>
            <a:ext cx="2232531" cy="1269018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11188" y="62372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/>
          </a:p>
        </p:txBody>
      </p:sp>
      <p:sp>
        <p:nvSpPr>
          <p:cNvPr id="18" name="Прямоугольник 17"/>
          <p:cNvSpPr/>
          <p:nvPr/>
        </p:nvSpPr>
        <p:spPr>
          <a:xfrm>
            <a:off x="925005" y="1782532"/>
            <a:ext cx="6026129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Development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Production of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Bipolar Power Semiconductor Devices in stud, disk and module design, IGBT modules and Power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stacks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Measuring Equipment</a:t>
            </a:r>
            <a:endParaRPr lang="ru-RU" sz="20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676" y="669454"/>
            <a:ext cx="5964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founded in 1996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on the basis of PROTON company </a:t>
            </a:r>
          </a:p>
          <a:p>
            <a:pPr>
              <a:lnSpc>
                <a:spcPts val="1800"/>
              </a:lnSpc>
            </a:pP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(part of the Ministry of Electronic Industry since 1972)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95" y="692150"/>
            <a:ext cx="2254696" cy="15845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23" y="3997398"/>
            <a:ext cx="4217468" cy="28009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95" y="2162813"/>
            <a:ext cx="1917528" cy="21970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66800" y="728730"/>
            <a:ext cx="2949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JSC PROTON-ELECTROTEX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 descr="C:\Users\TN006\Desktop\Логотип_en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86" y="21355"/>
            <a:ext cx="2518913" cy="4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912813" y="115888"/>
            <a:ext cx="387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FACTS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Группа 20"/>
          <p:cNvGrpSpPr>
            <a:grpSpLocks/>
          </p:cNvGrpSpPr>
          <p:nvPr/>
        </p:nvGrpSpPr>
        <p:grpSpPr bwMode="auto">
          <a:xfrm>
            <a:off x="940883" y="4639734"/>
            <a:ext cx="3446375" cy="2013700"/>
            <a:chOff x="2580141" y="1796917"/>
            <a:chExt cx="1971289" cy="1198940"/>
          </a:xfrm>
        </p:grpSpPr>
        <p:pic>
          <p:nvPicPr>
            <p:cNvPr id="26" name="Рисунок 18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80141" y="1796917"/>
              <a:ext cx="1068154" cy="941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Рисунок 118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34559" y="1904991"/>
              <a:ext cx="1416871" cy="1090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Прямоугольник 27"/>
          <p:cNvSpPr/>
          <p:nvPr/>
        </p:nvSpPr>
        <p:spPr>
          <a:xfrm>
            <a:off x="925075" y="281151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42009" y="3031660"/>
            <a:ext cx="59095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Up-to-date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Modern production and measuring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lean 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&gt; 400 employees (35% - R&amp;D engineers)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&gt; 15000 m² of production facilities</a:t>
            </a:r>
            <a:endParaRPr lang="en-US" sz="2000" i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62" name="Picture 9" descr="2 полоса_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504825"/>
              <a:ext cx="8243887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8" descr="2 полоса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28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611188" y="62372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en-US" b="1"/>
          </a:p>
        </p:txBody>
      </p:sp>
      <p:sp>
        <p:nvSpPr>
          <p:cNvPr id="6148" name="Rectangle 17"/>
          <p:cNvSpPr>
            <a:spLocks noChangeArrowheads="1"/>
          </p:cNvSpPr>
          <p:nvPr/>
        </p:nvSpPr>
        <p:spPr bwMode="auto">
          <a:xfrm>
            <a:off x="395288" y="5949950"/>
            <a:ext cx="2881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/>
              <a:t>.</a:t>
            </a:r>
          </a:p>
        </p:txBody>
      </p:sp>
      <p:sp>
        <p:nvSpPr>
          <p:cNvPr id="6150" name="Rectangle 18"/>
          <p:cNvSpPr>
            <a:spLocks noChangeArrowheads="1"/>
          </p:cNvSpPr>
          <p:nvPr/>
        </p:nvSpPr>
        <p:spPr bwMode="auto">
          <a:xfrm>
            <a:off x="5872163" y="5073650"/>
            <a:ext cx="30686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/>
              <a:t>.</a:t>
            </a:r>
          </a:p>
        </p:txBody>
      </p:sp>
      <p:pic>
        <p:nvPicPr>
          <p:cNvPr id="20" name="Picture 27" descr="2 полоса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604000"/>
            <a:ext cx="82438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38" y="2990108"/>
            <a:ext cx="2460479" cy="3601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" descr="C:\Users\TN006\Desktop\Логотип_e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86" y="21355"/>
            <a:ext cx="2518913" cy="4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\\PROTONETX-SERVE\Export\Reklama NEW\СМК, СЭМ,  лицензия АЭС\14001_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640" y="2997211"/>
            <a:ext cx="2542768" cy="35978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\\PROTONETX-SERVE\Export\Reklama NEW\СМК, СЭМ,  лицензия АЭС\9001_E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3" y="2988226"/>
            <a:ext cx="2555469" cy="36157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929482" y="734452"/>
            <a:ext cx="79192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2002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Quality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Management System of the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company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is certified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ISO 900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1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2007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Ecological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Management System of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company is certified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ISO 1400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1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2007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Products are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licensed by the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Federal Agency on ecological, technologic, and nuclear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control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” for using in nuclear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industry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2009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-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Products are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licensed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by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“Russian Railways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technical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control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”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904345" y="115888"/>
            <a:ext cx="6122987" cy="36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CERTIFICATION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62" name="Picture 9" descr="2 полоса_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504825"/>
              <a:ext cx="8243887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8" descr="2 полоса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28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611188" y="62372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en-US" b="1"/>
          </a:p>
        </p:txBody>
      </p:sp>
      <p:sp>
        <p:nvSpPr>
          <p:cNvPr id="6148" name="Rectangle 17"/>
          <p:cNvSpPr>
            <a:spLocks noChangeArrowheads="1"/>
          </p:cNvSpPr>
          <p:nvPr/>
        </p:nvSpPr>
        <p:spPr bwMode="auto">
          <a:xfrm>
            <a:off x="395288" y="5949950"/>
            <a:ext cx="2881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/>
              <a:t>.</a:t>
            </a:r>
          </a:p>
        </p:txBody>
      </p:sp>
      <p:sp>
        <p:nvSpPr>
          <p:cNvPr id="6150" name="Rectangle 18"/>
          <p:cNvSpPr>
            <a:spLocks noChangeArrowheads="1"/>
          </p:cNvSpPr>
          <p:nvPr/>
        </p:nvSpPr>
        <p:spPr bwMode="auto">
          <a:xfrm>
            <a:off x="5872163" y="5073650"/>
            <a:ext cx="30686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/>
              <a:t>.</a:t>
            </a:r>
          </a:p>
        </p:txBody>
      </p:sp>
      <p:pic>
        <p:nvPicPr>
          <p:cNvPr id="20" name="Picture 27" descr="2 полоса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604000"/>
            <a:ext cx="82438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TN006\Desktop\Логотип_e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86" y="21355"/>
            <a:ext cx="2518913" cy="4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929482" y="692123"/>
            <a:ext cx="791924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2001 –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First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Russian company to participate in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PCIM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Europe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(Power Conversion Intelligent Motion)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exhibition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2005-2006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–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Complex state project realized together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with the Federal State Unitary Enterprise "All-Russian Electrotechnical Institute named after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V.I.Lenin“ -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“Development of advanced technologies and production of new energy-efficient types of electrical equipment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2006</a:t>
            </a:r>
            <a:r>
              <a:rPr lang="ru-RU" sz="1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“Leader of Russian Economics” award by Russian Federation State Duma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2010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– Establishment of Joint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Venture Hebei Proton-Electrotex Electronic Co., Ltd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 In China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2010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– R&amp;D Center established in Moscow having the best engineers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of "All-Russian Electrotechnical Institute named after V.I.Lenin“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working there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2014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– Successful completion of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nternational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roject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in Japan in cooperation with Nichicon company, Osaka University (Center for Advanced High Magnetic Field Science),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Mishima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Denshi company, and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Eich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Corporation company (official distributor of Proton- Electrotex products in Japan) – Development and production of pulse magnetic field generator with stored energy 10 MJ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2015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– 15 year anniversary of continuous participation in PCIM Europe exhibition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904345" y="115888"/>
            <a:ext cx="6122987" cy="36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AWARDS and ACHIEVEMENTS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8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 descr="2 полоса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4825"/>
            <a:ext cx="82438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2 полоса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 descr="2 полоса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604000"/>
            <a:ext cx="82438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TN006\Desktop\Логотип_e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86" y="21355"/>
            <a:ext cx="2518913" cy="4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12813" y="115888"/>
            <a:ext cx="387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STRENGTHS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3166" y="1099078"/>
            <a:ext cx="2704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European Competition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6931" y="1939124"/>
            <a:ext cx="3093509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ru-RU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Same high quality product at competitive prices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Short delivery time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Delivery to any location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Delivery on any Incoterms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Special design and characteristics products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Customers’ technical support</a:t>
            </a: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5" descr="C:\Documents and Settings\TN035\Рабочий стол\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49" y="1016711"/>
            <a:ext cx="442209" cy="44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920503" y="1099072"/>
            <a:ext cx="2520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Chinese Competition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5" descr="C:\Documents and Settings\TN035\Рабочий стол\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86" y="1016705"/>
            <a:ext cx="442209" cy="44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454277" y="1947585"/>
            <a:ext cx="3093509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ru-RU" sz="18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100% pin-to-pin alternative to European brands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Up-to-date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technology and modern 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production and measuring equipment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High time-proven reliability of business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Trusted 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allied Sino-Russian </a:t>
            </a:r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relations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2 полоса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4825"/>
            <a:ext cx="82438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2 полоса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3752850" y="881063"/>
            <a:ext cx="22479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endParaRPr lang="ru-RU" sz="1600" b="1">
              <a:latin typeface="Calibri" pitchFamily="34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912813" y="115888"/>
            <a:ext cx="387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CHINESE PARTNERS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7" descr="2 полоса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604000"/>
            <a:ext cx="82438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TN006\Desktop\Логотип_e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86" y="21355"/>
            <a:ext cx="2518913" cy="4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100353" y="4247963"/>
            <a:ext cx="4011226" cy="1723549"/>
          </a:xfrm>
          <a:prstGeom prst="rect">
            <a:avLst/>
          </a:prstGeom>
          <a:solidFill>
            <a:srgbClr val="3980CF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Hebei Proton-Electrotex Electronic Co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., Ltd.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(053500 west of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Jiadao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Road, Open Economic East Zone, </a:t>
            </a:r>
            <a:endParaRPr lang="en-US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Jing Country, Hebei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Province, China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Joint Venture established in 2009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Distribution of power semiconductors on Chinese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market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Technical support of local customers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10" y="1092200"/>
            <a:ext cx="4331225" cy="276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944742" y="4247963"/>
            <a:ext cx="4101709" cy="1723549"/>
          </a:xfrm>
          <a:prstGeom prst="rect">
            <a:avLst/>
          </a:prstGeom>
          <a:solidFill>
            <a:srgbClr val="3980CF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Beijing Fushijia Electronic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Equipment Co., Ltd.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(Block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A,room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801,Haidian culture and art building, #28-1 of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Zhongguancun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road,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Haidian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district,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Beijing, China)</a:t>
            </a:r>
          </a:p>
          <a:p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Cooperation started in 2013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Distribution of power semiconductors on Chinese market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Technical support of local customers</a:t>
            </a:r>
          </a:p>
        </p:txBody>
      </p:sp>
    </p:spTree>
    <p:extLst>
      <p:ext uri="{BB962C8B-B14F-4D97-AF65-F5344CB8AC3E}">
        <p14:creationId xmlns:p14="http://schemas.microsoft.com/office/powerpoint/2010/main" val="281193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720276" y="6180821"/>
            <a:ext cx="274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www.proton-electrotex.com</a:t>
            </a:r>
          </a:p>
        </p:txBody>
      </p:sp>
      <p:pic>
        <p:nvPicPr>
          <p:cNvPr id="16388" name="Picture 8" descr="2 полоса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4825"/>
            <a:ext cx="82438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2 полоса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49613" y="3429000"/>
            <a:ext cx="3556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2200" b="1">
                <a:latin typeface="Calibri" pitchFamily="34" charset="0"/>
                <a:cs typeface="Calibri" pitchFamily="34" charset="0"/>
              </a:rPr>
              <a:t>Thanks for Your attention</a:t>
            </a:r>
          </a:p>
        </p:txBody>
      </p:sp>
      <p:pic>
        <p:nvPicPr>
          <p:cNvPr id="8" name="Picture 2" descr="C:\Users\TN006\Desktop\Логотип_e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7" y="1440844"/>
            <a:ext cx="8071410" cy="15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Профил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14227</TotalTime>
  <Words>445</Words>
  <Application>Microsoft Office PowerPoint</Application>
  <PresentationFormat>Экран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Verdana</vt:lpstr>
      <vt:lpstr>Wingdings</vt:lpstr>
      <vt:lpstr>2_Профиль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ЗАО "Электротекс"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TN035</dc:creator>
  <cp:lastModifiedBy>Черкасов Алексей</cp:lastModifiedBy>
  <cp:revision>621</cp:revision>
  <cp:lastPrinted>2014-06-16T12:11:59Z</cp:lastPrinted>
  <dcterms:created xsi:type="dcterms:W3CDTF">2010-06-08T12:54:49Z</dcterms:created>
  <dcterms:modified xsi:type="dcterms:W3CDTF">2015-05-29T10:02:21Z</dcterms:modified>
</cp:coreProperties>
</file>