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5D788-E983-4375-A45D-5D7B80B2120A}" type="datetimeFigureOut">
              <a:rPr lang="zh-CN" altLang="en-US" smtClean="0"/>
              <a:pPr/>
              <a:t>2017/6/6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50787-5B86-47EF-8674-069BAE861F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7375E"/>
                </a:solidFill>
                <a:latin typeface="Tahoma"/>
                <a:cs typeface="Tahoma"/>
              </a:defRPr>
            </a:lvl1pPr>
          </a:lstStyle>
          <a:p>
            <a:pPr marL="87630">
              <a:lnSpc>
                <a:spcPct val="100000"/>
              </a:lnSpc>
            </a:pPr>
            <a:fld id="{81D60167-4931-47E6-BA6A-407CBD079E47}" type="slidenum">
              <a:rPr spc="235" dirty="0"/>
              <a:pPr marL="87630">
                <a:lnSpc>
                  <a:spcPct val="100000"/>
                </a:lnSpc>
              </a:pPr>
              <a:t>‹#›</a:t>
            </a:fld>
            <a:endParaRPr spc="23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7375E"/>
                </a:solidFill>
                <a:latin typeface="Tahoma"/>
                <a:cs typeface="Tahoma"/>
              </a:defRPr>
            </a:lvl1pPr>
          </a:lstStyle>
          <a:p>
            <a:pPr marL="87630">
              <a:lnSpc>
                <a:spcPct val="100000"/>
              </a:lnSpc>
            </a:pPr>
            <a:fld id="{81D60167-4931-47E6-BA6A-407CBD079E47}" type="slidenum">
              <a:rPr spc="235" dirty="0"/>
              <a:pPr marL="87630">
                <a:lnSpc>
                  <a:spcPct val="100000"/>
                </a:lnSpc>
              </a:pPr>
              <a:t>‹#›</a:t>
            </a:fld>
            <a:endParaRPr spc="23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7375E"/>
                </a:solidFill>
                <a:latin typeface="Tahoma"/>
                <a:cs typeface="Tahoma"/>
              </a:defRPr>
            </a:lvl1pPr>
          </a:lstStyle>
          <a:p>
            <a:pPr marL="87630">
              <a:lnSpc>
                <a:spcPct val="100000"/>
              </a:lnSpc>
            </a:pPr>
            <a:fld id="{81D60167-4931-47E6-BA6A-407CBD079E47}" type="slidenum">
              <a:rPr spc="235" dirty="0"/>
              <a:pPr marL="87630">
                <a:lnSpc>
                  <a:spcPct val="100000"/>
                </a:lnSpc>
              </a:pPr>
              <a:t>‹#›</a:t>
            </a:fld>
            <a:endParaRPr spc="23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7375E"/>
                </a:solidFill>
                <a:latin typeface="Tahoma"/>
                <a:cs typeface="Tahoma"/>
              </a:defRPr>
            </a:lvl1pPr>
          </a:lstStyle>
          <a:p>
            <a:pPr marL="87630">
              <a:lnSpc>
                <a:spcPct val="100000"/>
              </a:lnSpc>
            </a:pPr>
            <a:fld id="{81D60167-4931-47E6-BA6A-407CBD079E47}" type="slidenum">
              <a:rPr spc="235" dirty="0"/>
              <a:pPr marL="87630">
                <a:lnSpc>
                  <a:spcPct val="100000"/>
                </a:lnSpc>
              </a:pPr>
              <a:t>‹#›</a:t>
            </a:fld>
            <a:endParaRPr spc="2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7375E"/>
                </a:solidFill>
                <a:latin typeface="Tahoma"/>
                <a:cs typeface="Tahoma"/>
              </a:defRPr>
            </a:lvl1pPr>
          </a:lstStyle>
          <a:p>
            <a:pPr marL="87630">
              <a:lnSpc>
                <a:spcPct val="100000"/>
              </a:lnSpc>
            </a:pPr>
            <a:fld id="{81D60167-4931-47E6-BA6A-407CBD079E47}" type="slidenum">
              <a:rPr spc="235" dirty="0"/>
              <a:pPr marL="87630">
                <a:lnSpc>
                  <a:spcPct val="100000"/>
                </a:lnSpc>
              </a:pPr>
              <a:t>‹#›</a:t>
            </a:fld>
            <a:endParaRPr spc="23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18624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572012"/>
            <a:ext cx="357505" cy="2286000"/>
          </a:xfrm>
          <a:custGeom>
            <a:avLst/>
            <a:gdLst/>
            <a:ahLst/>
            <a:cxnLst/>
            <a:rect l="l" t="t" r="r" b="b"/>
            <a:pathLst>
              <a:path w="357505" h="2286000">
                <a:moveTo>
                  <a:pt x="0" y="2285987"/>
                </a:moveTo>
                <a:lnTo>
                  <a:pt x="357149" y="2285987"/>
                </a:lnTo>
                <a:lnTo>
                  <a:pt x="357149" y="0"/>
                </a:lnTo>
                <a:lnTo>
                  <a:pt x="0" y="0"/>
                </a:lnTo>
                <a:lnTo>
                  <a:pt x="0" y="2285987"/>
                </a:lnTo>
                <a:close/>
              </a:path>
            </a:pathLst>
          </a:custGeom>
          <a:solidFill>
            <a:srgbClr val="1436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4572012"/>
            <a:ext cx="357505" cy="2286000"/>
          </a:xfrm>
          <a:custGeom>
            <a:avLst/>
            <a:gdLst/>
            <a:ahLst/>
            <a:cxnLst/>
            <a:rect l="l" t="t" r="r" b="b"/>
            <a:pathLst>
              <a:path w="357505" h="2286000">
                <a:moveTo>
                  <a:pt x="0" y="0"/>
                </a:moveTo>
                <a:lnTo>
                  <a:pt x="357162" y="0"/>
                </a:lnTo>
                <a:lnTo>
                  <a:pt x="357162" y="2285987"/>
                </a:lnTo>
                <a:lnTo>
                  <a:pt x="0" y="228598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143372" y="1187994"/>
            <a:ext cx="4786630" cy="396240"/>
          </a:xfrm>
          <a:custGeom>
            <a:avLst/>
            <a:gdLst/>
            <a:ahLst/>
            <a:cxnLst/>
            <a:rect l="l" t="t" r="r" b="b"/>
            <a:pathLst>
              <a:path w="4786630" h="396240">
                <a:moveTo>
                  <a:pt x="4588344" y="0"/>
                </a:moveTo>
                <a:lnTo>
                  <a:pt x="198005" y="0"/>
                </a:lnTo>
                <a:lnTo>
                  <a:pt x="181765" y="656"/>
                </a:lnTo>
                <a:lnTo>
                  <a:pt x="135418" y="10095"/>
                </a:lnTo>
                <a:lnTo>
                  <a:pt x="93702" y="29667"/>
                </a:lnTo>
                <a:lnTo>
                  <a:pt x="57992" y="57997"/>
                </a:lnTo>
                <a:lnTo>
                  <a:pt x="29664" y="93708"/>
                </a:lnTo>
                <a:lnTo>
                  <a:pt x="10094" y="135423"/>
                </a:lnTo>
                <a:lnTo>
                  <a:pt x="656" y="181767"/>
                </a:lnTo>
                <a:lnTo>
                  <a:pt x="0" y="198005"/>
                </a:lnTo>
                <a:lnTo>
                  <a:pt x="656" y="214244"/>
                </a:lnTo>
                <a:lnTo>
                  <a:pt x="10094" y="260587"/>
                </a:lnTo>
                <a:lnTo>
                  <a:pt x="29664" y="302302"/>
                </a:lnTo>
                <a:lnTo>
                  <a:pt x="57992" y="338013"/>
                </a:lnTo>
                <a:lnTo>
                  <a:pt x="93702" y="366343"/>
                </a:lnTo>
                <a:lnTo>
                  <a:pt x="135418" y="385916"/>
                </a:lnTo>
                <a:lnTo>
                  <a:pt x="181765" y="395354"/>
                </a:lnTo>
                <a:lnTo>
                  <a:pt x="198005" y="396011"/>
                </a:lnTo>
                <a:lnTo>
                  <a:pt x="4588344" y="396011"/>
                </a:lnTo>
                <a:lnTo>
                  <a:pt x="4635929" y="390256"/>
                </a:lnTo>
                <a:lnTo>
                  <a:pt x="4679341" y="373908"/>
                </a:lnTo>
                <a:lnTo>
                  <a:pt x="4717206" y="348345"/>
                </a:lnTo>
                <a:lnTo>
                  <a:pt x="4748148" y="314941"/>
                </a:lnTo>
                <a:lnTo>
                  <a:pt x="4770790" y="275074"/>
                </a:lnTo>
                <a:lnTo>
                  <a:pt x="4783759" y="230121"/>
                </a:lnTo>
                <a:lnTo>
                  <a:pt x="4786350" y="198005"/>
                </a:lnTo>
                <a:lnTo>
                  <a:pt x="4785694" y="181767"/>
                </a:lnTo>
                <a:lnTo>
                  <a:pt x="4776256" y="135423"/>
                </a:lnTo>
                <a:lnTo>
                  <a:pt x="4756685" y="93708"/>
                </a:lnTo>
                <a:lnTo>
                  <a:pt x="4728357" y="57997"/>
                </a:lnTo>
                <a:lnTo>
                  <a:pt x="4692647" y="29667"/>
                </a:lnTo>
                <a:lnTo>
                  <a:pt x="4650931" y="10095"/>
                </a:lnTo>
                <a:lnTo>
                  <a:pt x="4604585" y="656"/>
                </a:lnTo>
                <a:lnTo>
                  <a:pt x="4588344" y="0"/>
                </a:lnTo>
                <a:close/>
              </a:path>
            </a:pathLst>
          </a:custGeom>
          <a:solidFill>
            <a:srgbClr val="1436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143372" y="1187994"/>
            <a:ext cx="4786630" cy="396240"/>
          </a:xfrm>
          <a:custGeom>
            <a:avLst/>
            <a:gdLst/>
            <a:ahLst/>
            <a:cxnLst/>
            <a:rect l="l" t="t" r="r" b="b"/>
            <a:pathLst>
              <a:path w="4786630" h="396240">
                <a:moveTo>
                  <a:pt x="0" y="198005"/>
                </a:moveTo>
                <a:lnTo>
                  <a:pt x="5754" y="150425"/>
                </a:lnTo>
                <a:lnTo>
                  <a:pt x="22100" y="107014"/>
                </a:lnTo>
                <a:lnTo>
                  <a:pt x="47662" y="69149"/>
                </a:lnTo>
                <a:lnTo>
                  <a:pt x="81064" y="38206"/>
                </a:lnTo>
                <a:lnTo>
                  <a:pt x="120931" y="15561"/>
                </a:lnTo>
                <a:lnTo>
                  <a:pt x="165887" y="2591"/>
                </a:lnTo>
                <a:lnTo>
                  <a:pt x="198005" y="0"/>
                </a:lnTo>
                <a:lnTo>
                  <a:pt x="4588344" y="0"/>
                </a:lnTo>
                <a:lnTo>
                  <a:pt x="4604585" y="656"/>
                </a:lnTo>
                <a:lnTo>
                  <a:pt x="4650931" y="10095"/>
                </a:lnTo>
                <a:lnTo>
                  <a:pt x="4692647" y="29667"/>
                </a:lnTo>
                <a:lnTo>
                  <a:pt x="4728357" y="57997"/>
                </a:lnTo>
                <a:lnTo>
                  <a:pt x="4756685" y="93708"/>
                </a:lnTo>
                <a:lnTo>
                  <a:pt x="4776256" y="135423"/>
                </a:lnTo>
                <a:lnTo>
                  <a:pt x="4785694" y="181767"/>
                </a:lnTo>
                <a:lnTo>
                  <a:pt x="4786350" y="198005"/>
                </a:lnTo>
                <a:lnTo>
                  <a:pt x="4785694" y="214244"/>
                </a:lnTo>
                <a:lnTo>
                  <a:pt x="4783759" y="230121"/>
                </a:lnTo>
                <a:lnTo>
                  <a:pt x="4770790" y="275074"/>
                </a:lnTo>
                <a:lnTo>
                  <a:pt x="4748148" y="314941"/>
                </a:lnTo>
                <a:lnTo>
                  <a:pt x="4717206" y="348345"/>
                </a:lnTo>
                <a:lnTo>
                  <a:pt x="4679341" y="373908"/>
                </a:lnTo>
                <a:lnTo>
                  <a:pt x="4635929" y="390256"/>
                </a:lnTo>
                <a:lnTo>
                  <a:pt x="4588344" y="396011"/>
                </a:lnTo>
                <a:lnTo>
                  <a:pt x="198005" y="396011"/>
                </a:lnTo>
                <a:lnTo>
                  <a:pt x="150421" y="390256"/>
                </a:lnTo>
                <a:lnTo>
                  <a:pt x="107008" y="373908"/>
                </a:lnTo>
                <a:lnTo>
                  <a:pt x="69144" y="348345"/>
                </a:lnTo>
                <a:lnTo>
                  <a:pt x="38202" y="314941"/>
                </a:lnTo>
                <a:lnTo>
                  <a:pt x="15559" y="275074"/>
                </a:lnTo>
                <a:lnTo>
                  <a:pt x="2591" y="230121"/>
                </a:lnTo>
                <a:lnTo>
                  <a:pt x="656" y="214244"/>
                </a:lnTo>
                <a:lnTo>
                  <a:pt x="0" y="198005"/>
                </a:lnTo>
                <a:close/>
              </a:path>
            </a:pathLst>
          </a:custGeom>
          <a:ln w="2540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7496" y="1282400"/>
            <a:ext cx="8629007" cy="2616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1708" y="2000303"/>
            <a:ext cx="7960583" cy="2277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1072" y="6573039"/>
            <a:ext cx="23749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7375E"/>
                </a:solidFill>
                <a:latin typeface="Tahoma"/>
                <a:cs typeface="Tahoma"/>
              </a:defRPr>
            </a:lvl1pPr>
          </a:lstStyle>
          <a:p>
            <a:pPr marL="87630">
              <a:lnSpc>
                <a:spcPct val="100000"/>
              </a:lnSpc>
            </a:pPr>
            <a:fld id="{81D60167-4931-47E6-BA6A-407CBD079E47}" type="slidenum">
              <a:rPr spc="235" dirty="0"/>
              <a:pPr marL="87630">
                <a:lnSpc>
                  <a:spcPct val="100000"/>
                </a:lnSpc>
              </a:pPr>
              <a:t>‹#›</a:t>
            </a:fld>
            <a:endParaRPr spc="2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sinikon.r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://www.sinikon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5322" y="2419903"/>
            <a:ext cx="5553075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42620" algn="ctr">
              <a:lnSpc>
                <a:spcPct val="100000"/>
              </a:lnSpc>
            </a:pPr>
            <a:r>
              <a:rPr lang="zh-CN" altLang="en-US" sz="4400" b="1" spc="-50" dirty="0" smtClean="0">
                <a:solidFill>
                  <a:srgbClr val="FFFFFF"/>
                </a:solidFill>
                <a:latin typeface="Calibri"/>
                <a:cs typeface="Calibri"/>
              </a:rPr>
              <a:t>俄罗斯西尼康</a:t>
            </a:r>
            <a:endParaRPr lang="en-US" altLang="zh-CN" sz="4400" b="1" spc="-5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5080" indent="642620" algn="ctr">
              <a:lnSpc>
                <a:spcPct val="100000"/>
              </a:lnSpc>
            </a:pPr>
            <a:r>
              <a:rPr lang="zh-CN" altLang="en-US" sz="4400" b="1" spc="-50" dirty="0" smtClean="0">
                <a:solidFill>
                  <a:srgbClr val="FFFFFF"/>
                </a:solidFill>
                <a:latin typeface="Calibri"/>
                <a:cs typeface="Calibri"/>
              </a:rPr>
              <a:t>聚丙烯管道材料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57600" y="998054"/>
            <a:ext cx="1828800" cy="9174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791200" y="4038600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-----</a:t>
            </a:r>
            <a:r>
              <a:rPr lang="zh-CN" altLang="en-US" dirty="0" smtClean="0">
                <a:solidFill>
                  <a:schemeClr val="bg1"/>
                </a:solidFill>
              </a:rPr>
              <a:t>中俄国际技术转移中心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425" cy="18697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43372" y="1187994"/>
            <a:ext cx="4786630" cy="396240"/>
          </a:xfrm>
          <a:custGeom>
            <a:avLst/>
            <a:gdLst/>
            <a:ahLst/>
            <a:cxnLst/>
            <a:rect l="l" t="t" r="r" b="b"/>
            <a:pathLst>
              <a:path w="4786630" h="396240">
                <a:moveTo>
                  <a:pt x="4588344" y="0"/>
                </a:moveTo>
                <a:lnTo>
                  <a:pt x="198005" y="0"/>
                </a:lnTo>
                <a:lnTo>
                  <a:pt x="181765" y="656"/>
                </a:lnTo>
                <a:lnTo>
                  <a:pt x="135418" y="10095"/>
                </a:lnTo>
                <a:lnTo>
                  <a:pt x="93702" y="29667"/>
                </a:lnTo>
                <a:lnTo>
                  <a:pt x="57992" y="57997"/>
                </a:lnTo>
                <a:lnTo>
                  <a:pt x="29664" y="93708"/>
                </a:lnTo>
                <a:lnTo>
                  <a:pt x="10094" y="135423"/>
                </a:lnTo>
                <a:lnTo>
                  <a:pt x="656" y="181767"/>
                </a:lnTo>
                <a:lnTo>
                  <a:pt x="0" y="198005"/>
                </a:lnTo>
                <a:lnTo>
                  <a:pt x="656" y="214244"/>
                </a:lnTo>
                <a:lnTo>
                  <a:pt x="10094" y="260587"/>
                </a:lnTo>
                <a:lnTo>
                  <a:pt x="29664" y="302302"/>
                </a:lnTo>
                <a:lnTo>
                  <a:pt x="57992" y="338013"/>
                </a:lnTo>
                <a:lnTo>
                  <a:pt x="93702" y="366343"/>
                </a:lnTo>
                <a:lnTo>
                  <a:pt x="135418" y="385916"/>
                </a:lnTo>
                <a:lnTo>
                  <a:pt x="181765" y="395354"/>
                </a:lnTo>
                <a:lnTo>
                  <a:pt x="198005" y="396011"/>
                </a:lnTo>
                <a:lnTo>
                  <a:pt x="4588344" y="396011"/>
                </a:lnTo>
                <a:lnTo>
                  <a:pt x="4635929" y="390256"/>
                </a:lnTo>
                <a:lnTo>
                  <a:pt x="4679341" y="373908"/>
                </a:lnTo>
                <a:lnTo>
                  <a:pt x="4717206" y="348345"/>
                </a:lnTo>
                <a:lnTo>
                  <a:pt x="4748148" y="314941"/>
                </a:lnTo>
                <a:lnTo>
                  <a:pt x="4770790" y="275074"/>
                </a:lnTo>
                <a:lnTo>
                  <a:pt x="4783759" y="230121"/>
                </a:lnTo>
                <a:lnTo>
                  <a:pt x="4786350" y="198005"/>
                </a:lnTo>
                <a:lnTo>
                  <a:pt x="4785694" y="181767"/>
                </a:lnTo>
                <a:lnTo>
                  <a:pt x="4776256" y="135423"/>
                </a:lnTo>
                <a:lnTo>
                  <a:pt x="4756685" y="93708"/>
                </a:lnTo>
                <a:lnTo>
                  <a:pt x="4728357" y="57997"/>
                </a:lnTo>
                <a:lnTo>
                  <a:pt x="4692647" y="29667"/>
                </a:lnTo>
                <a:lnTo>
                  <a:pt x="4650931" y="10095"/>
                </a:lnTo>
                <a:lnTo>
                  <a:pt x="4604585" y="656"/>
                </a:lnTo>
                <a:lnTo>
                  <a:pt x="4588344" y="0"/>
                </a:lnTo>
                <a:close/>
              </a:path>
            </a:pathLst>
          </a:custGeom>
          <a:solidFill>
            <a:srgbClr val="1436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3372" y="1187994"/>
            <a:ext cx="4786630" cy="396240"/>
          </a:xfrm>
          <a:custGeom>
            <a:avLst/>
            <a:gdLst/>
            <a:ahLst/>
            <a:cxnLst/>
            <a:rect l="l" t="t" r="r" b="b"/>
            <a:pathLst>
              <a:path w="4786630" h="396240">
                <a:moveTo>
                  <a:pt x="0" y="198005"/>
                </a:moveTo>
                <a:lnTo>
                  <a:pt x="5754" y="150425"/>
                </a:lnTo>
                <a:lnTo>
                  <a:pt x="22100" y="107014"/>
                </a:lnTo>
                <a:lnTo>
                  <a:pt x="47662" y="69149"/>
                </a:lnTo>
                <a:lnTo>
                  <a:pt x="81064" y="38206"/>
                </a:lnTo>
                <a:lnTo>
                  <a:pt x="120931" y="15561"/>
                </a:lnTo>
                <a:lnTo>
                  <a:pt x="165887" y="2591"/>
                </a:lnTo>
                <a:lnTo>
                  <a:pt x="198005" y="0"/>
                </a:lnTo>
                <a:lnTo>
                  <a:pt x="4588344" y="0"/>
                </a:lnTo>
                <a:lnTo>
                  <a:pt x="4604585" y="656"/>
                </a:lnTo>
                <a:lnTo>
                  <a:pt x="4650931" y="10095"/>
                </a:lnTo>
                <a:lnTo>
                  <a:pt x="4692647" y="29667"/>
                </a:lnTo>
                <a:lnTo>
                  <a:pt x="4728357" y="57997"/>
                </a:lnTo>
                <a:lnTo>
                  <a:pt x="4756685" y="93708"/>
                </a:lnTo>
                <a:lnTo>
                  <a:pt x="4776256" y="135423"/>
                </a:lnTo>
                <a:lnTo>
                  <a:pt x="4785694" y="181767"/>
                </a:lnTo>
                <a:lnTo>
                  <a:pt x="4786350" y="198005"/>
                </a:lnTo>
                <a:lnTo>
                  <a:pt x="4785694" y="214244"/>
                </a:lnTo>
                <a:lnTo>
                  <a:pt x="4783759" y="230121"/>
                </a:lnTo>
                <a:lnTo>
                  <a:pt x="4770790" y="275074"/>
                </a:lnTo>
                <a:lnTo>
                  <a:pt x="4748148" y="314941"/>
                </a:lnTo>
                <a:lnTo>
                  <a:pt x="4717206" y="348345"/>
                </a:lnTo>
                <a:lnTo>
                  <a:pt x="4679341" y="373908"/>
                </a:lnTo>
                <a:lnTo>
                  <a:pt x="4635929" y="390256"/>
                </a:lnTo>
                <a:lnTo>
                  <a:pt x="4588344" y="396011"/>
                </a:lnTo>
                <a:lnTo>
                  <a:pt x="198005" y="396011"/>
                </a:lnTo>
                <a:lnTo>
                  <a:pt x="150421" y="390256"/>
                </a:lnTo>
                <a:lnTo>
                  <a:pt x="107008" y="373908"/>
                </a:lnTo>
                <a:lnTo>
                  <a:pt x="69144" y="348345"/>
                </a:lnTo>
                <a:lnTo>
                  <a:pt x="38202" y="314941"/>
                </a:lnTo>
                <a:lnTo>
                  <a:pt x="15559" y="275074"/>
                </a:lnTo>
                <a:lnTo>
                  <a:pt x="2591" y="230121"/>
                </a:lnTo>
                <a:lnTo>
                  <a:pt x="656" y="214244"/>
                </a:lnTo>
                <a:lnTo>
                  <a:pt x="0" y="198005"/>
                </a:lnTo>
                <a:close/>
              </a:path>
            </a:pathLst>
          </a:custGeom>
          <a:ln w="2540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7496" y="1282400"/>
            <a:ext cx="862900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22570">
              <a:lnSpc>
                <a:spcPct val="100000"/>
              </a:lnSpc>
            </a:pPr>
            <a:r>
              <a:rPr lang="zh-CN" altLang="en-US" dirty="0" smtClean="0"/>
              <a:t>示范连接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40557" y="1901926"/>
            <a:ext cx="3250799" cy="46477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0" y="1975108"/>
            <a:ext cx="3965447" cy="11643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571132"/>
            <a:ext cx="2420620" cy="287020"/>
          </a:xfrm>
          <a:custGeom>
            <a:avLst/>
            <a:gdLst/>
            <a:ahLst/>
            <a:cxnLst/>
            <a:rect l="l" t="t" r="r" b="b"/>
            <a:pathLst>
              <a:path w="2420620" h="287020">
                <a:moveTo>
                  <a:pt x="0" y="286867"/>
                </a:moveTo>
                <a:lnTo>
                  <a:pt x="2420480" y="286867"/>
                </a:lnTo>
                <a:lnTo>
                  <a:pt x="2420480" y="0"/>
                </a:lnTo>
                <a:lnTo>
                  <a:pt x="0" y="0"/>
                </a:lnTo>
                <a:lnTo>
                  <a:pt x="0" y="286867"/>
                </a:lnTo>
                <a:close/>
              </a:path>
            </a:pathLst>
          </a:custGeom>
          <a:solidFill>
            <a:srgbClr val="1436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62480" y="3500501"/>
            <a:ext cx="375348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785">
              <a:lnSpc>
                <a:spcPct val="100000"/>
              </a:lnSpc>
            </a:pPr>
            <a:r>
              <a:rPr sz="1600" dirty="0" smtClean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lang="zh-CN" altLang="en-US" sz="1600" spc="-10" dirty="0">
                <a:solidFill>
                  <a:srgbClr val="17375E"/>
                </a:solidFill>
                <a:latin typeface="Calibri"/>
                <a:cs typeface="Calibri"/>
              </a:rPr>
              <a:t>安</a:t>
            </a:r>
            <a:r>
              <a:rPr lang="zh-CN" altLang="en-US" sz="1600" spc="-25" dirty="0" smtClean="0">
                <a:solidFill>
                  <a:srgbClr val="17375E"/>
                </a:solidFill>
                <a:cs typeface="Calibri"/>
              </a:rPr>
              <a:t>装</a:t>
            </a:r>
            <a:r>
              <a:rPr lang="en-US" altLang="zh-CN" sz="1600" spc="-25" dirty="0" smtClean="0">
                <a:solidFill>
                  <a:srgbClr val="17375E"/>
                </a:solidFill>
                <a:cs typeface="Calibri"/>
              </a:rPr>
              <a:t>PP</a:t>
            </a:r>
            <a:r>
              <a:rPr lang="zh-CN" altLang="en-US" sz="1600" spc="-25" dirty="0" smtClean="0">
                <a:solidFill>
                  <a:srgbClr val="17375E"/>
                </a:solidFill>
                <a:cs typeface="Calibri"/>
              </a:rPr>
              <a:t>水管不</a:t>
            </a:r>
            <a:r>
              <a:rPr lang="zh-CN" altLang="en-US" sz="1600" spc="-25" dirty="0">
                <a:solidFill>
                  <a:srgbClr val="17375E"/>
                </a:solidFill>
                <a:cs typeface="Calibri"/>
              </a:rPr>
              <a:t>需要任何特殊的设备和工具。</a:t>
            </a:r>
          </a:p>
          <a:p>
            <a:pPr marL="12700" marR="57785">
              <a:lnSpc>
                <a:spcPct val="100000"/>
              </a:lnSpc>
            </a:pPr>
            <a:endParaRPr lang="zh-CN" altLang="en-US" sz="1600" spc="-25" dirty="0">
              <a:solidFill>
                <a:srgbClr val="17375E"/>
              </a:solidFill>
              <a:cs typeface="Calibri"/>
            </a:endParaRPr>
          </a:p>
          <a:p>
            <a:pPr marL="12700" marR="57785">
              <a:lnSpc>
                <a:spcPct val="100000"/>
              </a:lnSpc>
            </a:pPr>
            <a:r>
              <a:rPr lang="zh-CN" altLang="en-US" sz="1600" spc="-25" dirty="0" smtClean="0">
                <a:solidFill>
                  <a:srgbClr val="17375E"/>
                </a:solidFill>
                <a:cs typeface="Calibri"/>
              </a:rPr>
              <a:t>安装设备的基本工具：切割机，润滑剂和倒角工具 </a:t>
            </a:r>
            <a:r>
              <a:rPr lang="en-US" altLang="zh-CN" sz="1600" spc="-25" dirty="0" smtClean="0">
                <a:solidFill>
                  <a:srgbClr val="17375E"/>
                </a:solidFill>
                <a:cs typeface="Calibri"/>
              </a:rPr>
              <a:t>-</a:t>
            </a:r>
            <a:r>
              <a:rPr lang="zh-CN" altLang="en-US" sz="1600" spc="-25" dirty="0" smtClean="0">
                <a:solidFill>
                  <a:srgbClr val="17375E"/>
                </a:solidFill>
                <a:cs typeface="Calibri"/>
              </a:rPr>
              <a:t>。</a:t>
            </a:r>
            <a:endParaRPr lang="zh-CN" altLang="en-US" sz="1600" spc="-25" dirty="0">
              <a:solidFill>
                <a:srgbClr val="17375E"/>
              </a:solidFill>
              <a:cs typeface="Calibri"/>
            </a:endParaRPr>
          </a:p>
          <a:p>
            <a:pPr marL="12700" marR="57785">
              <a:lnSpc>
                <a:spcPct val="100000"/>
              </a:lnSpc>
            </a:pPr>
            <a:endParaRPr lang="zh-CN" altLang="en-US" sz="1600" spc="-25" dirty="0">
              <a:solidFill>
                <a:srgbClr val="17375E"/>
              </a:solidFill>
              <a:cs typeface="Calibri"/>
            </a:endParaRPr>
          </a:p>
          <a:p>
            <a:pPr marL="12700" marR="57785">
              <a:lnSpc>
                <a:spcPct val="100000"/>
              </a:lnSpc>
            </a:pPr>
            <a:r>
              <a:rPr lang="zh-CN" altLang="en-US" sz="1600" spc="-25" dirty="0" smtClean="0">
                <a:solidFill>
                  <a:srgbClr val="17375E"/>
                </a:solidFill>
                <a:cs typeface="Calibri"/>
              </a:rPr>
              <a:t>不</a:t>
            </a:r>
            <a:r>
              <a:rPr lang="zh-CN" altLang="en-US" sz="1600" spc="-25" dirty="0">
                <a:solidFill>
                  <a:srgbClr val="17375E"/>
                </a:solidFill>
                <a:cs typeface="Calibri"/>
              </a:rPr>
              <a:t>需要含有有毒溶剂的粘合剂。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86151" y="6573039"/>
            <a:ext cx="2095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0" dirty="0">
                <a:solidFill>
                  <a:srgbClr val="17375E"/>
                </a:solidFill>
                <a:latin typeface="Tahoma"/>
                <a:cs typeface="Tahoma"/>
              </a:rPr>
              <a:t>10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425" cy="18697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43372" y="1187994"/>
            <a:ext cx="4786630" cy="396240"/>
          </a:xfrm>
          <a:custGeom>
            <a:avLst/>
            <a:gdLst/>
            <a:ahLst/>
            <a:cxnLst/>
            <a:rect l="l" t="t" r="r" b="b"/>
            <a:pathLst>
              <a:path w="4786630" h="396240">
                <a:moveTo>
                  <a:pt x="4588344" y="0"/>
                </a:moveTo>
                <a:lnTo>
                  <a:pt x="198005" y="0"/>
                </a:lnTo>
                <a:lnTo>
                  <a:pt x="181765" y="656"/>
                </a:lnTo>
                <a:lnTo>
                  <a:pt x="135418" y="10095"/>
                </a:lnTo>
                <a:lnTo>
                  <a:pt x="93702" y="29667"/>
                </a:lnTo>
                <a:lnTo>
                  <a:pt x="57992" y="57997"/>
                </a:lnTo>
                <a:lnTo>
                  <a:pt x="29664" y="93708"/>
                </a:lnTo>
                <a:lnTo>
                  <a:pt x="10094" y="135423"/>
                </a:lnTo>
                <a:lnTo>
                  <a:pt x="656" y="181767"/>
                </a:lnTo>
                <a:lnTo>
                  <a:pt x="0" y="198005"/>
                </a:lnTo>
                <a:lnTo>
                  <a:pt x="656" y="214244"/>
                </a:lnTo>
                <a:lnTo>
                  <a:pt x="10094" y="260587"/>
                </a:lnTo>
                <a:lnTo>
                  <a:pt x="29664" y="302302"/>
                </a:lnTo>
                <a:lnTo>
                  <a:pt x="57992" y="338013"/>
                </a:lnTo>
                <a:lnTo>
                  <a:pt x="93702" y="366343"/>
                </a:lnTo>
                <a:lnTo>
                  <a:pt x="135418" y="385916"/>
                </a:lnTo>
                <a:lnTo>
                  <a:pt x="181765" y="395354"/>
                </a:lnTo>
                <a:lnTo>
                  <a:pt x="198005" y="396011"/>
                </a:lnTo>
                <a:lnTo>
                  <a:pt x="4588344" y="396011"/>
                </a:lnTo>
                <a:lnTo>
                  <a:pt x="4635929" y="390256"/>
                </a:lnTo>
                <a:lnTo>
                  <a:pt x="4679341" y="373908"/>
                </a:lnTo>
                <a:lnTo>
                  <a:pt x="4717206" y="348345"/>
                </a:lnTo>
                <a:lnTo>
                  <a:pt x="4748148" y="314941"/>
                </a:lnTo>
                <a:lnTo>
                  <a:pt x="4770790" y="275074"/>
                </a:lnTo>
                <a:lnTo>
                  <a:pt x="4783759" y="230121"/>
                </a:lnTo>
                <a:lnTo>
                  <a:pt x="4786350" y="198005"/>
                </a:lnTo>
                <a:lnTo>
                  <a:pt x="4785694" y="181767"/>
                </a:lnTo>
                <a:lnTo>
                  <a:pt x="4776256" y="135423"/>
                </a:lnTo>
                <a:lnTo>
                  <a:pt x="4756685" y="93708"/>
                </a:lnTo>
                <a:lnTo>
                  <a:pt x="4728357" y="57997"/>
                </a:lnTo>
                <a:lnTo>
                  <a:pt x="4692647" y="29667"/>
                </a:lnTo>
                <a:lnTo>
                  <a:pt x="4650931" y="10095"/>
                </a:lnTo>
                <a:lnTo>
                  <a:pt x="4604585" y="656"/>
                </a:lnTo>
                <a:lnTo>
                  <a:pt x="4588344" y="0"/>
                </a:lnTo>
                <a:close/>
              </a:path>
            </a:pathLst>
          </a:custGeom>
          <a:solidFill>
            <a:srgbClr val="1436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3372" y="1187994"/>
            <a:ext cx="4786630" cy="396240"/>
          </a:xfrm>
          <a:custGeom>
            <a:avLst/>
            <a:gdLst/>
            <a:ahLst/>
            <a:cxnLst/>
            <a:rect l="l" t="t" r="r" b="b"/>
            <a:pathLst>
              <a:path w="4786630" h="396240">
                <a:moveTo>
                  <a:pt x="0" y="198005"/>
                </a:moveTo>
                <a:lnTo>
                  <a:pt x="5754" y="150425"/>
                </a:lnTo>
                <a:lnTo>
                  <a:pt x="22100" y="107014"/>
                </a:lnTo>
                <a:lnTo>
                  <a:pt x="47662" y="69149"/>
                </a:lnTo>
                <a:lnTo>
                  <a:pt x="81064" y="38206"/>
                </a:lnTo>
                <a:lnTo>
                  <a:pt x="120931" y="15561"/>
                </a:lnTo>
                <a:lnTo>
                  <a:pt x="165887" y="2591"/>
                </a:lnTo>
                <a:lnTo>
                  <a:pt x="198005" y="0"/>
                </a:lnTo>
                <a:lnTo>
                  <a:pt x="4588344" y="0"/>
                </a:lnTo>
                <a:lnTo>
                  <a:pt x="4604585" y="656"/>
                </a:lnTo>
                <a:lnTo>
                  <a:pt x="4650931" y="10095"/>
                </a:lnTo>
                <a:lnTo>
                  <a:pt x="4692647" y="29667"/>
                </a:lnTo>
                <a:lnTo>
                  <a:pt x="4728357" y="57997"/>
                </a:lnTo>
                <a:lnTo>
                  <a:pt x="4756685" y="93708"/>
                </a:lnTo>
                <a:lnTo>
                  <a:pt x="4776256" y="135423"/>
                </a:lnTo>
                <a:lnTo>
                  <a:pt x="4785694" y="181767"/>
                </a:lnTo>
                <a:lnTo>
                  <a:pt x="4786350" y="198005"/>
                </a:lnTo>
                <a:lnTo>
                  <a:pt x="4785694" y="214244"/>
                </a:lnTo>
                <a:lnTo>
                  <a:pt x="4783759" y="230121"/>
                </a:lnTo>
                <a:lnTo>
                  <a:pt x="4770790" y="275074"/>
                </a:lnTo>
                <a:lnTo>
                  <a:pt x="4748148" y="314941"/>
                </a:lnTo>
                <a:lnTo>
                  <a:pt x="4717206" y="348345"/>
                </a:lnTo>
                <a:lnTo>
                  <a:pt x="4679341" y="373908"/>
                </a:lnTo>
                <a:lnTo>
                  <a:pt x="4635929" y="390256"/>
                </a:lnTo>
                <a:lnTo>
                  <a:pt x="4588344" y="396011"/>
                </a:lnTo>
                <a:lnTo>
                  <a:pt x="198005" y="396011"/>
                </a:lnTo>
                <a:lnTo>
                  <a:pt x="150421" y="390256"/>
                </a:lnTo>
                <a:lnTo>
                  <a:pt x="107008" y="373908"/>
                </a:lnTo>
                <a:lnTo>
                  <a:pt x="69144" y="348345"/>
                </a:lnTo>
                <a:lnTo>
                  <a:pt x="38202" y="314941"/>
                </a:lnTo>
                <a:lnTo>
                  <a:pt x="15559" y="275074"/>
                </a:lnTo>
                <a:lnTo>
                  <a:pt x="2591" y="230121"/>
                </a:lnTo>
                <a:lnTo>
                  <a:pt x="656" y="214244"/>
                </a:lnTo>
                <a:lnTo>
                  <a:pt x="0" y="198005"/>
                </a:lnTo>
                <a:close/>
              </a:path>
            </a:pathLst>
          </a:custGeom>
          <a:ln w="2540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39565">
              <a:lnSpc>
                <a:spcPct val="100000"/>
              </a:lnSpc>
            </a:pPr>
            <a:r>
              <a:rPr sz="1800" spc="5" dirty="0"/>
              <a:t>D</a:t>
            </a:r>
            <a:r>
              <a:rPr sz="1800" spc="-10" dirty="0"/>
              <a:t>O</a:t>
            </a:r>
            <a:r>
              <a:rPr sz="1800" dirty="0"/>
              <a:t>U</a:t>
            </a:r>
            <a:r>
              <a:rPr sz="1800" spc="-15" dirty="0"/>
              <a:t>B</a:t>
            </a:r>
            <a:r>
              <a:rPr sz="1800" spc="-20" dirty="0"/>
              <a:t>L</a:t>
            </a:r>
            <a:r>
              <a:rPr sz="1800" spc="-15" dirty="0"/>
              <a:t>E</a:t>
            </a:r>
            <a:r>
              <a:rPr sz="1800" dirty="0"/>
              <a:t>-</a:t>
            </a:r>
            <a:r>
              <a:rPr sz="1800" spc="-20" dirty="0"/>
              <a:t>L</a:t>
            </a:r>
            <a:r>
              <a:rPr sz="1800" spc="-10" dirty="0"/>
              <a:t>IP</a:t>
            </a:r>
            <a:r>
              <a:rPr sz="1800" dirty="0"/>
              <a:t>P</a:t>
            </a:r>
            <a:r>
              <a:rPr sz="1800" spc="-15" dirty="0"/>
              <a:t>E</a:t>
            </a:r>
            <a:r>
              <a:rPr sz="1800" dirty="0"/>
              <a:t>D</a:t>
            </a:r>
            <a:r>
              <a:rPr sz="1800" spc="5" dirty="0"/>
              <a:t> </a:t>
            </a:r>
            <a:r>
              <a:rPr sz="1800" spc="-25" dirty="0"/>
              <a:t>R</a:t>
            </a:r>
            <a:r>
              <a:rPr sz="1800" spc="-10" dirty="0"/>
              <a:t>IN</a:t>
            </a:r>
            <a:r>
              <a:rPr sz="1800" dirty="0"/>
              <a:t>G</a:t>
            </a:r>
            <a:r>
              <a:rPr sz="1800" spc="5" dirty="0"/>
              <a:t> </a:t>
            </a:r>
            <a:r>
              <a:rPr sz="1800" spc="-10" dirty="0"/>
              <a:t>S</a:t>
            </a:r>
            <a:r>
              <a:rPr sz="1800" spc="-40" dirty="0"/>
              <a:t>E</a:t>
            </a:r>
            <a:r>
              <a:rPr sz="1800" spc="-10" dirty="0"/>
              <a:t>AL</a:t>
            </a:r>
            <a:r>
              <a:rPr sz="1800" spc="5" dirty="0"/>
              <a:t> </a:t>
            </a:r>
            <a:r>
              <a:rPr sz="1800" spc="-10" dirty="0"/>
              <a:t>(</a:t>
            </a:r>
            <a:r>
              <a:rPr sz="1800" spc="-5" dirty="0"/>
              <a:t>M</a:t>
            </a:r>
            <a:r>
              <a:rPr sz="1800" spc="-25" dirty="0"/>
              <a:t>.</a:t>
            </a:r>
            <a:r>
              <a:rPr sz="1800" spc="-30" dirty="0"/>
              <a:t>O</a:t>
            </a:r>
            <a:r>
              <a:rPr sz="1800" spc="-10" dirty="0"/>
              <a:t>.</a:t>
            </a:r>
            <a:r>
              <a:rPr sz="1800" spc="-20" dirty="0"/>
              <a:t>L</a:t>
            </a:r>
            <a:r>
              <a:rPr sz="1800" dirty="0"/>
              <a:t>.</a:t>
            </a:r>
            <a:r>
              <a:rPr sz="1800" spc="-15" dirty="0"/>
              <a:t> </a:t>
            </a:r>
            <a:r>
              <a:rPr sz="1800" spc="5" dirty="0"/>
              <a:t>Ge</a:t>
            </a:r>
            <a:r>
              <a:rPr sz="1800" spc="-5" dirty="0"/>
              <a:t>rma</a:t>
            </a:r>
            <a:r>
              <a:rPr sz="1800" spc="-40" dirty="0"/>
              <a:t>n</a:t>
            </a:r>
            <a:r>
              <a:rPr sz="1800" spc="-15" dirty="0"/>
              <a:t>y</a:t>
            </a:r>
            <a:r>
              <a:rPr sz="1800" spc="-10" dirty="0"/>
              <a:t>)</a:t>
            </a:r>
            <a:endParaRPr sz="1800"/>
          </a:p>
        </p:txBody>
      </p:sp>
      <p:sp>
        <p:nvSpPr>
          <p:cNvPr id="6" name="object 6"/>
          <p:cNvSpPr/>
          <p:nvPr/>
        </p:nvSpPr>
        <p:spPr>
          <a:xfrm>
            <a:off x="202323" y="1749825"/>
            <a:ext cx="2495291" cy="13340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8030" y="1697053"/>
            <a:ext cx="1192298" cy="1297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724" y="3438128"/>
            <a:ext cx="4786630" cy="396240"/>
          </a:xfrm>
          <a:custGeom>
            <a:avLst/>
            <a:gdLst/>
            <a:ahLst/>
            <a:cxnLst/>
            <a:rect l="l" t="t" r="r" b="b"/>
            <a:pathLst>
              <a:path w="4786630" h="396239">
                <a:moveTo>
                  <a:pt x="4588344" y="0"/>
                </a:moveTo>
                <a:lnTo>
                  <a:pt x="198005" y="0"/>
                </a:lnTo>
                <a:lnTo>
                  <a:pt x="181765" y="656"/>
                </a:lnTo>
                <a:lnTo>
                  <a:pt x="135418" y="10095"/>
                </a:lnTo>
                <a:lnTo>
                  <a:pt x="93702" y="29667"/>
                </a:lnTo>
                <a:lnTo>
                  <a:pt x="57992" y="57997"/>
                </a:lnTo>
                <a:lnTo>
                  <a:pt x="29664" y="93708"/>
                </a:lnTo>
                <a:lnTo>
                  <a:pt x="10094" y="135423"/>
                </a:lnTo>
                <a:lnTo>
                  <a:pt x="656" y="181767"/>
                </a:lnTo>
                <a:lnTo>
                  <a:pt x="0" y="198005"/>
                </a:lnTo>
                <a:lnTo>
                  <a:pt x="656" y="214244"/>
                </a:lnTo>
                <a:lnTo>
                  <a:pt x="10094" y="260587"/>
                </a:lnTo>
                <a:lnTo>
                  <a:pt x="29664" y="302302"/>
                </a:lnTo>
                <a:lnTo>
                  <a:pt x="57992" y="338013"/>
                </a:lnTo>
                <a:lnTo>
                  <a:pt x="93702" y="366343"/>
                </a:lnTo>
                <a:lnTo>
                  <a:pt x="135418" y="385916"/>
                </a:lnTo>
                <a:lnTo>
                  <a:pt x="181765" y="395354"/>
                </a:lnTo>
                <a:lnTo>
                  <a:pt x="198005" y="396011"/>
                </a:lnTo>
                <a:lnTo>
                  <a:pt x="4588344" y="396011"/>
                </a:lnTo>
                <a:lnTo>
                  <a:pt x="4635925" y="390256"/>
                </a:lnTo>
                <a:lnTo>
                  <a:pt x="4679336" y="373908"/>
                </a:lnTo>
                <a:lnTo>
                  <a:pt x="4717201" y="348345"/>
                </a:lnTo>
                <a:lnTo>
                  <a:pt x="4748144" y="314941"/>
                </a:lnTo>
                <a:lnTo>
                  <a:pt x="4770789" y="275074"/>
                </a:lnTo>
                <a:lnTo>
                  <a:pt x="4783758" y="230121"/>
                </a:lnTo>
                <a:lnTo>
                  <a:pt x="4786350" y="198005"/>
                </a:lnTo>
                <a:lnTo>
                  <a:pt x="4785694" y="181767"/>
                </a:lnTo>
                <a:lnTo>
                  <a:pt x="4776255" y="135423"/>
                </a:lnTo>
                <a:lnTo>
                  <a:pt x="4756682" y="93708"/>
                </a:lnTo>
                <a:lnTo>
                  <a:pt x="4728352" y="57997"/>
                </a:lnTo>
                <a:lnTo>
                  <a:pt x="4692642" y="29667"/>
                </a:lnTo>
                <a:lnTo>
                  <a:pt x="4650926" y="10095"/>
                </a:lnTo>
                <a:lnTo>
                  <a:pt x="4604583" y="656"/>
                </a:lnTo>
                <a:lnTo>
                  <a:pt x="4588344" y="0"/>
                </a:lnTo>
                <a:close/>
              </a:path>
            </a:pathLst>
          </a:custGeom>
          <a:solidFill>
            <a:srgbClr val="1436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724" y="3438128"/>
            <a:ext cx="4786630" cy="396240"/>
          </a:xfrm>
          <a:custGeom>
            <a:avLst/>
            <a:gdLst/>
            <a:ahLst/>
            <a:cxnLst/>
            <a:rect l="l" t="t" r="r" b="b"/>
            <a:pathLst>
              <a:path w="4786630" h="396239">
                <a:moveTo>
                  <a:pt x="0" y="198005"/>
                </a:moveTo>
                <a:lnTo>
                  <a:pt x="5754" y="150425"/>
                </a:lnTo>
                <a:lnTo>
                  <a:pt x="22100" y="107014"/>
                </a:lnTo>
                <a:lnTo>
                  <a:pt x="47662" y="69149"/>
                </a:lnTo>
                <a:lnTo>
                  <a:pt x="81064" y="38206"/>
                </a:lnTo>
                <a:lnTo>
                  <a:pt x="120931" y="15561"/>
                </a:lnTo>
                <a:lnTo>
                  <a:pt x="165887" y="2591"/>
                </a:lnTo>
                <a:lnTo>
                  <a:pt x="198005" y="0"/>
                </a:lnTo>
                <a:lnTo>
                  <a:pt x="4588344" y="0"/>
                </a:lnTo>
                <a:lnTo>
                  <a:pt x="4604583" y="656"/>
                </a:lnTo>
                <a:lnTo>
                  <a:pt x="4650926" y="10095"/>
                </a:lnTo>
                <a:lnTo>
                  <a:pt x="4692642" y="29667"/>
                </a:lnTo>
                <a:lnTo>
                  <a:pt x="4728352" y="57997"/>
                </a:lnTo>
                <a:lnTo>
                  <a:pt x="4756682" y="93708"/>
                </a:lnTo>
                <a:lnTo>
                  <a:pt x="4776255" y="135423"/>
                </a:lnTo>
                <a:lnTo>
                  <a:pt x="4785694" y="181767"/>
                </a:lnTo>
                <a:lnTo>
                  <a:pt x="4786350" y="198005"/>
                </a:lnTo>
                <a:lnTo>
                  <a:pt x="4785694" y="214244"/>
                </a:lnTo>
                <a:lnTo>
                  <a:pt x="4783758" y="230121"/>
                </a:lnTo>
                <a:lnTo>
                  <a:pt x="4770789" y="275074"/>
                </a:lnTo>
                <a:lnTo>
                  <a:pt x="4748144" y="314941"/>
                </a:lnTo>
                <a:lnTo>
                  <a:pt x="4717201" y="348345"/>
                </a:lnTo>
                <a:lnTo>
                  <a:pt x="4679336" y="373908"/>
                </a:lnTo>
                <a:lnTo>
                  <a:pt x="4635925" y="390256"/>
                </a:lnTo>
                <a:lnTo>
                  <a:pt x="4588344" y="396011"/>
                </a:lnTo>
                <a:lnTo>
                  <a:pt x="198005" y="396011"/>
                </a:lnTo>
                <a:lnTo>
                  <a:pt x="181765" y="395354"/>
                </a:lnTo>
                <a:lnTo>
                  <a:pt x="165887" y="393419"/>
                </a:lnTo>
                <a:lnTo>
                  <a:pt x="120931" y="380449"/>
                </a:lnTo>
                <a:lnTo>
                  <a:pt x="81064" y="357805"/>
                </a:lnTo>
                <a:lnTo>
                  <a:pt x="47662" y="326862"/>
                </a:lnTo>
                <a:lnTo>
                  <a:pt x="22100" y="288996"/>
                </a:lnTo>
                <a:lnTo>
                  <a:pt x="5754" y="245585"/>
                </a:lnTo>
                <a:lnTo>
                  <a:pt x="656" y="214244"/>
                </a:lnTo>
                <a:lnTo>
                  <a:pt x="0" y="198005"/>
                </a:lnTo>
                <a:close/>
              </a:path>
            </a:pathLst>
          </a:custGeom>
          <a:ln w="2540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1455" y="1729968"/>
            <a:ext cx="80264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0965">
              <a:lnSpc>
                <a:spcPct val="100000"/>
              </a:lnSpc>
            </a:pPr>
            <a:r>
              <a:rPr lang="zh-CN" altLang="en-US" sz="1600" spc="-15" dirty="0" smtClean="0">
                <a:solidFill>
                  <a:srgbClr val="17375E"/>
                </a:solidFill>
                <a:cs typeface="Calibri"/>
              </a:rPr>
              <a:t>弹性持久</a:t>
            </a:r>
            <a:endParaRPr lang="zh-CN" altLang="en-US" sz="1600" spc="-15" dirty="0">
              <a:solidFill>
                <a:srgbClr val="17375E"/>
              </a:solidFill>
              <a:cs typeface="Calibri"/>
            </a:endParaRPr>
          </a:p>
          <a:p>
            <a:pPr marL="3910965">
              <a:lnSpc>
                <a:spcPct val="100000"/>
              </a:lnSpc>
            </a:pPr>
            <a:r>
              <a:rPr lang="zh-CN" altLang="en-US" sz="1600" spc="-15" dirty="0">
                <a:solidFill>
                  <a:srgbClr val="17375E"/>
                </a:solidFill>
                <a:cs typeface="Calibri"/>
              </a:rPr>
              <a:t>在组装管道期间密封不会脱落。</a:t>
            </a:r>
          </a:p>
          <a:p>
            <a:pPr marL="3910965">
              <a:lnSpc>
                <a:spcPct val="100000"/>
              </a:lnSpc>
            </a:pPr>
            <a:r>
              <a:rPr lang="zh-CN" altLang="en-US" sz="1600" spc="-15" dirty="0">
                <a:solidFill>
                  <a:srgbClr val="17375E"/>
                </a:solidFill>
                <a:cs typeface="Calibri"/>
              </a:rPr>
              <a:t>软橡胶（苯乙烯 </a:t>
            </a:r>
            <a:r>
              <a:rPr lang="en-US" altLang="zh-CN" sz="1600" spc="-15" dirty="0">
                <a:solidFill>
                  <a:srgbClr val="17375E"/>
                </a:solidFill>
                <a:cs typeface="Calibri"/>
              </a:rPr>
              <a:t>- </a:t>
            </a:r>
            <a:r>
              <a:rPr lang="zh-CN" altLang="en-US" sz="1600" spc="-15" dirty="0">
                <a:solidFill>
                  <a:srgbClr val="17375E"/>
                </a:solidFill>
                <a:cs typeface="Calibri"/>
              </a:rPr>
              <a:t>丁二烯橡胶</a:t>
            </a:r>
            <a:r>
              <a:rPr lang="en-US" altLang="zh-CN" sz="1600" spc="-15" dirty="0">
                <a:solidFill>
                  <a:srgbClr val="17375E"/>
                </a:solidFill>
                <a:cs typeface="Calibri"/>
              </a:rPr>
              <a:t>40±5 IRHD</a:t>
            </a:r>
            <a:r>
              <a:rPr lang="zh-CN" altLang="en-US" sz="1600" spc="-15" dirty="0">
                <a:solidFill>
                  <a:srgbClr val="17375E"/>
                </a:solidFill>
                <a:cs typeface="Calibri"/>
              </a:rPr>
              <a:t>）</a:t>
            </a:r>
          </a:p>
          <a:p>
            <a:pPr marL="3910965">
              <a:lnSpc>
                <a:spcPct val="100000"/>
              </a:lnSpc>
            </a:pPr>
            <a:r>
              <a:rPr lang="zh-CN" altLang="en-US" sz="1600" spc="-15" dirty="0">
                <a:solidFill>
                  <a:srgbClr val="17375E"/>
                </a:solidFill>
                <a:cs typeface="Calibri"/>
              </a:rPr>
              <a:t>恰好匹配插座中的凹槽</a:t>
            </a:r>
            <a:r>
              <a:rPr sz="1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b="1" spc="-12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ISO</a:t>
            </a:r>
            <a:r>
              <a:rPr sz="1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BR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</a:pPr>
              <a:t>11</a:t>
            </a:fld>
            <a:endParaRPr spc="5" dirty="0"/>
          </a:p>
        </p:txBody>
      </p:sp>
      <p:sp>
        <p:nvSpPr>
          <p:cNvPr id="11" name="object 11"/>
          <p:cNvSpPr txBox="1"/>
          <p:nvPr/>
        </p:nvSpPr>
        <p:spPr>
          <a:xfrm>
            <a:off x="249068" y="3941196"/>
            <a:ext cx="421322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altLang="zh-CN" sz="1500" spc="-15" dirty="0" smtClean="0">
                <a:solidFill>
                  <a:srgbClr val="FF0000"/>
                </a:solidFill>
                <a:cs typeface="Calibri"/>
              </a:rPr>
              <a:t>PVC</a:t>
            </a:r>
            <a:r>
              <a:rPr lang="zh-CN" altLang="en-US" sz="1500" spc="-15" dirty="0">
                <a:solidFill>
                  <a:srgbClr val="FF0000"/>
                </a:solidFill>
                <a:cs typeface="Calibri"/>
              </a:rPr>
              <a:t>中的密封胶</a:t>
            </a:r>
            <a:r>
              <a:rPr lang="zh-CN" altLang="en-US" sz="1500" spc="-15" dirty="0">
                <a:solidFill>
                  <a:srgbClr val="17375E"/>
                </a:solidFill>
                <a:cs typeface="Calibri"/>
              </a:rPr>
              <a:t>不具有橡胶的性能。 </a:t>
            </a:r>
            <a:r>
              <a:rPr lang="en-US" altLang="zh-CN" sz="1500" spc="-15" dirty="0">
                <a:solidFill>
                  <a:srgbClr val="17375E"/>
                </a:solidFill>
                <a:cs typeface="Calibri"/>
              </a:rPr>
              <a:t>PVC</a:t>
            </a:r>
            <a:r>
              <a:rPr lang="zh-CN" altLang="en-US" sz="1500" spc="-15" dirty="0">
                <a:solidFill>
                  <a:srgbClr val="17375E"/>
                </a:solidFill>
                <a:cs typeface="Calibri"/>
              </a:rPr>
              <a:t>橡胶在管道使用过程中具有较高</a:t>
            </a:r>
            <a:r>
              <a:rPr lang="zh-CN" altLang="en-US" sz="1500" spc="-15" dirty="0" smtClean="0">
                <a:solidFill>
                  <a:srgbClr val="17375E"/>
                </a:solidFill>
                <a:cs typeface="Calibri"/>
              </a:rPr>
              <a:t>的变形可能。 </a:t>
            </a:r>
            <a:r>
              <a:rPr lang="zh-CN" altLang="en-US" sz="1500" spc="-15" dirty="0">
                <a:solidFill>
                  <a:srgbClr val="17375E"/>
                </a:solidFill>
                <a:cs typeface="Calibri"/>
              </a:rPr>
              <a:t>变形后，环不会变成原来的形状，应力松弛高</a:t>
            </a:r>
            <a:r>
              <a:rPr lang="zh-CN" altLang="en-US" sz="1500" spc="-15" dirty="0" smtClean="0">
                <a:solidFill>
                  <a:srgbClr val="17375E"/>
                </a:solidFill>
                <a:cs typeface="Calibri"/>
              </a:rPr>
              <a:t>，时间过长不能</a:t>
            </a:r>
            <a:r>
              <a:rPr lang="zh-CN" altLang="en-US" sz="1500" spc="-15" dirty="0">
                <a:solidFill>
                  <a:srgbClr val="17375E"/>
                </a:solidFill>
                <a:cs typeface="Calibri"/>
              </a:rPr>
              <a:t>提供足够的密封性。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9068" y="5541396"/>
            <a:ext cx="4166870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500" b="1" spc="-15" dirty="0" smtClean="0">
                <a:solidFill>
                  <a:srgbClr val="17375E"/>
                </a:solidFill>
                <a:cs typeface="Calibri"/>
              </a:rPr>
              <a:t>可能发生泄漏的</a:t>
            </a:r>
            <a:r>
              <a:rPr lang="zh-CN" altLang="en-US" sz="1500" b="1" spc="-15" dirty="0">
                <a:solidFill>
                  <a:srgbClr val="17375E"/>
                </a:solidFill>
                <a:cs typeface="Calibri"/>
              </a:rPr>
              <a:t>情况</a:t>
            </a:r>
            <a:r>
              <a:rPr lang="zh-CN" altLang="en-US" sz="1500" b="1" spc="-15" dirty="0" smtClean="0">
                <a:solidFill>
                  <a:srgbClr val="17375E"/>
                </a:solidFill>
                <a:cs typeface="Calibri"/>
              </a:rPr>
              <a:t>：</a:t>
            </a:r>
            <a:endParaRPr lang="zh-CN" altLang="en-US" sz="1500" b="1" spc="-15" dirty="0">
              <a:solidFill>
                <a:srgbClr val="17375E"/>
              </a:solidFill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altLang="zh-CN" sz="1500" b="1" spc="-15" dirty="0" smtClean="0">
                <a:solidFill>
                  <a:srgbClr val="17375E"/>
                </a:solidFill>
                <a:cs typeface="Calibri"/>
              </a:rPr>
              <a:t>•</a:t>
            </a:r>
            <a:r>
              <a:rPr lang="zh-CN" altLang="en-US" sz="1500" b="1" spc="-15" dirty="0" smtClean="0">
                <a:solidFill>
                  <a:srgbClr val="17375E"/>
                </a:solidFill>
                <a:cs typeface="Calibri"/>
              </a:rPr>
              <a:t>重新</a:t>
            </a:r>
            <a:r>
              <a:rPr lang="zh-CN" altLang="en-US" sz="1500" b="1" spc="-15" dirty="0">
                <a:solidFill>
                  <a:srgbClr val="17375E"/>
                </a:solidFill>
                <a:cs typeface="Calibri"/>
              </a:rPr>
              <a:t>连接管道</a:t>
            </a:r>
            <a:r>
              <a:rPr lang="zh-CN" altLang="en-US" sz="1500" b="1" spc="-15" dirty="0" smtClean="0">
                <a:solidFill>
                  <a:srgbClr val="17375E"/>
                </a:solidFill>
                <a:cs typeface="Calibri"/>
              </a:rPr>
              <a:t>的</a:t>
            </a:r>
            <a:r>
              <a:rPr lang="zh-CN" altLang="en-US" sz="1500" b="1" spc="-15" dirty="0">
                <a:solidFill>
                  <a:srgbClr val="17375E"/>
                </a:solidFill>
                <a:cs typeface="Calibri"/>
              </a:rPr>
              <a:t>情况</a:t>
            </a:r>
            <a:r>
              <a:rPr lang="en-US" altLang="zh-CN" sz="1500" b="1" spc="-15" dirty="0" smtClean="0">
                <a:solidFill>
                  <a:srgbClr val="17375E"/>
                </a:solidFill>
                <a:cs typeface="Calibri"/>
              </a:rPr>
              <a:t>;</a:t>
            </a:r>
            <a:endParaRPr lang="en-US" altLang="zh-CN" sz="1500" b="1" spc="-15" dirty="0">
              <a:solidFill>
                <a:srgbClr val="17375E"/>
              </a:solidFill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altLang="zh-CN" sz="1500" b="1" spc="-15" dirty="0" smtClean="0">
                <a:solidFill>
                  <a:srgbClr val="17375E"/>
                </a:solidFill>
                <a:cs typeface="Calibri"/>
              </a:rPr>
              <a:t>•</a:t>
            </a:r>
            <a:r>
              <a:rPr lang="zh-CN" altLang="en-US" sz="1500" b="1" spc="-15" dirty="0" smtClean="0">
                <a:solidFill>
                  <a:srgbClr val="17375E"/>
                </a:solidFill>
                <a:cs typeface="Calibri"/>
              </a:rPr>
              <a:t>内部</a:t>
            </a:r>
            <a:r>
              <a:rPr lang="zh-CN" altLang="en-US" sz="1500" b="1" spc="-15" dirty="0">
                <a:solidFill>
                  <a:srgbClr val="17375E"/>
                </a:solidFill>
                <a:cs typeface="Calibri"/>
              </a:rPr>
              <a:t>下水道水平铺设</a:t>
            </a:r>
            <a:r>
              <a:rPr lang="zh-CN" altLang="en-US" sz="1500" b="1" spc="-15" dirty="0" smtClean="0">
                <a:solidFill>
                  <a:srgbClr val="17375E"/>
                </a:solidFill>
                <a:cs typeface="Calibri"/>
              </a:rPr>
              <a:t>的原因</a:t>
            </a:r>
            <a:r>
              <a:rPr lang="en-US" altLang="zh-CN" sz="1500" b="1" spc="-15" dirty="0" smtClean="0">
                <a:solidFill>
                  <a:srgbClr val="17375E"/>
                </a:solidFill>
                <a:cs typeface="Calibri"/>
              </a:rPr>
              <a:t>;</a:t>
            </a:r>
            <a:endParaRPr lang="en-US" altLang="zh-CN" sz="1500" b="1" spc="-15" dirty="0">
              <a:solidFill>
                <a:srgbClr val="17375E"/>
              </a:solidFill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altLang="zh-CN" sz="1500" b="1" spc="-15" dirty="0">
                <a:solidFill>
                  <a:srgbClr val="17375E"/>
                </a:solidFill>
                <a:cs typeface="Calibri"/>
              </a:rPr>
              <a:t>•</a:t>
            </a:r>
            <a:r>
              <a:rPr lang="zh-CN" altLang="en-US" sz="1500" b="1" spc="-15" dirty="0">
                <a:solidFill>
                  <a:srgbClr val="17375E"/>
                </a:solidFill>
                <a:cs typeface="Calibri"/>
              </a:rPr>
              <a:t>经过短暂的服务</a:t>
            </a:r>
            <a:r>
              <a:rPr lang="en-US" altLang="zh-CN" sz="1500" b="1" spc="-15" dirty="0">
                <a:solidFill>
                  <a:srgbClr val="17375E"/>
                </a:solidFill>
                <a:cs typeface="Calibri"/>
              </a:rPr>
              <a:t>;</a:t>
            </a:r>
          </a:p>
          <a:p>
            <a:pPr marL="12700">
              <a:lnSpc>
                <a:spcPct val="100000"/>
              </a:lnSpc>
            </a:pPr>
            <a:r>
              <a:rPr lang="en-US" altLang="zh-CN" sz="1500" b="1" spc="-15" dirty="0" smtClean="0">
                <a:solidFill>
                  <a:srgbClr val="17375E"/>
                </a:solidFill>
                <a:cs typeface="Calibri"/>
              </a:rPr>
              <a:t>•</a:t>
            </a:r>
            <a:r>
              <a:rPr lang="zh-CN" altLang="en-US" sz="1500" b="1" spc="-15" dirty="0" smtClean="0">
                <a:solidFill>
                  <a:srgbClr val="17375E"/>
                </a:solidFill>
                <a:cs typeface="Calibri"/>
              </a:rPr>
              <a:t>环境温度</a:t>
            </a:r>
            <a:r>
              <a:rPr lang="zh-CN" altLang="en-US" sz="1500" b="1" spc="-15" dirty="0">
                <a:solidFill>
                  <a:srgbClr val="17375E"/>
                </a:solidFill>
                <a:cs typeface="Calibri"/>
              </a:rPr>
              <a:t>下降</a:t>
            </a:r>
            <a:r>
              <a:rPr lang="zh-CN" altLang="en-US" sz="1500" b="1" spc="-15" dirty="0" smtClean="0">
                <a:solidFill>
                  <a:srgbClr val="17375E"/>
                </a:solidFill>
                <a:cs typeface="Calibri"/>
              </a:rPr>
              <a:t>（弹性</a:t>
            </a:r>
            <a:r>
              <a:rPr lang="zh-CN" altLang="en-US" sz="1500" b="1" spc="-15" dirty="0">
                <a:solidFill>
                  <a:srgbClr val="17375E"/>
                </a:solidFill>
                <a:cs typeface="Calibri"/>
              </a:rPr>
              <a:t>下降）。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63512" y="3941196"/>
            <a:ext cx="4322445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195">
              <a:lnSpc>
                <a:spcPct val="100000"/>
              </a:lnSpc>
            </a:pPr>
            <a:r>
              <a:rPr lang="zh-CN" altLang="en-US" sz="1500" dirty="0" smtClean="0">
                <a:solidFill>
                  <a:srgbClr val="17375E"/>
                </a:solidFill>
                <a:cs typeface="Calibri"/>
              </a:rPr>
              <a:t>单层密封</a:t>
            </a:r>
            <a:r>
              <a:rPr lang="zh-CN" altLang="en-US" sz="1500" dirty="0">
                <a:solidFill>
                  <a:srgbClr val="17375E"/>
                </a:solidFill>
                <a:cs typeface="Calibri"/>
              </a:rPr>
              <a:t>由</a:t>
            </a:r>
            <a:r>
              <a:rPr lang="en-US" altLang="zh-CN" sz="1500" dirty="0">
                <a:solidFill>
                  <a:srgbClr val="17375E"/>
                </a:solidFill>
                <a:cs typeface="Calibri"/>
              </a:rPr>
              <a:t>SBR</a:t>
            </a:r>
            <a:r>
              <a:rPr lang="zh-CN" altLang="en-US" sz="1500" dirty="0">
                <a:solidFill>
                  <a:srgbClr val="17375E"/>
                </a:solidFill>
                <a:cs typeface="Calibri"/>
              </a:rPr>
              <a:t>橡胶（合成橡胶）制成，硬度为</a:t>
            </a:r>
            <a:r>
              <a:rPr lang="en-US" altLang="zh-CN" sz="1500" dirty="0">
                <a:solidFill>
                  <a:srgbClr val="17375E"/>
                </a:solidFill>
                <a:cs typeface="Calibri"/>
              </a:rPr>
              <a:t>60</a:t>
            </a:r>
            <a:r>
              <a:rPr lang="zh-CN" altLang="en-US" sz="1500" dirty="0">
                <a:solidFill>
                  <a:srgbClr val="17375E"/>
                </a:solidFill>
                <a:cs typeface="Calibri"/>
              </a:rPr>
              <a:t>肖氏。 该环</a:t>
            </a:r>
            <a:r>
              <a:rPr lang="zh-CN" altLang="en-US" sz="1500" dirty="0" smtClean="0">
                <a:solidFill>
                  <a:srgbClr val="17375E"/>
                </a:solidFill>
                <a:cs typeface="Calibri"/>
              </a:rPr>
              <a:t>部分符合插槽。 且比双层便宜</a:t>
            </a:r>
            <a:r>
              <a:rPr lang="zh-CN" altLang="en-US" sz="1500" dirty="0">
                <a:solidFill>
                  <a:srgbClr val="17375E"/>
                </a:solidFill>
                <a:cs typeface="Calibri"/>
              </a:rPr>
              <a:t>。</a:t>
            </a:r>
          </a:p>
          <a:p>
            <a:pPr marL="12700" marR="36195">
              <a:lnSpc>
                <a:spcPct val="100000"/>
              </a:lnSpc>
            </a:pPr>
            <a:r>
              <a:rPr lang="zh-CN" altLang="en-US" sz="1500" dirty="0" smtClean="0">
                <a:solidFill>
                  <a:srgbClr val="17375E"/>
                </a:solidFill>
                <a:cs typeface="Calibri"/>
              </a:rPr>
              <a:t>双层环</a:t>
            </a:r>
            <a:r>
              <a:rPr lang="zh-CN" altLang="en-US" sz="1500" dirty="0">
                <a:solidFill>
                  <a:srgbClr val="17375E"/>
                </a:solidFill>
                <a:cs typeface="Calibri"/>
              </a:rPr>
              <a:t>密封是由</a:t>
            </a:r>
            <a:r>
              <a:rPr lang="en-US" altLang="zh-CN" sz="1500" dirty="0">
                <a:solidFill>
                  <a:srgbClr val="17375E"/>
                </a:solidFill>
                <a:cs typeface="Calibri"/>
              </a:rPr>
              <a:t>SBR</a:t>
            </a:r>
            <a:r>
              <a:rPr lang="zh-CN" altLang="en-US" sz="1500" dirty="0">
                <a:solidFill>
                  <a:srgbClr val="17375E"/>
                </a:solidFill>
                <a:cs typeface="Calibri"/>
              </a:rPr>
              <a:t>橡胶（合成橡胶）制成，硬度</a:t>
            </a:r>
            <a:r>
              <a:rPr lang="en-US" altLang="zh-CN" sz="1500" dirty="0">
                <a:solidFill>
                  <a:srgbClr val="17375E"/>
                </a:solidFill>
                <a:cs typeface="Calibri"/>
              </a:rPr>
              <a:t>40 Shore</a:t>
            </a:r>
            <a:r>
              <a:rPr lang="zh-CN" altLang="en-US" sz="1500" dirty="0">
                <a:solidFill>
                  <a:srgbClr val="17375E"/>
                </a:solidFill>
                <a:cs typeface="Calibri"/>
              </a:rPr>
              <a:t>，安装更容易。</a:t>
            </a:r>
          </a:p>
          <a:p>
            <a:pPr marL="12700" marR="36195">
              <a:lnSpc>
                <a:spcPct val="100000"/>
              </a:lnSpc>
            </a:pPr>
            <a:r>
              <a:rPr lang="zh-CN" altLang="en-US" sz="1500" dirty="0">
                <a:solidFill>
                  <a:srgbClr val="17375E"/>
                </a:solidFill>
                <a:cs typeface="Calibri"/>
              </a:rPr>
              <a:t>如果两个环都是经过认证的材料制成，并符合</a:t>
            </a:r>
            <a:r>
              <a:rPr lang="en-US" altLang="zh-CN" sz="1500" dirty="0">
                <a:solidFill>
                  <a:srgbClr val="17375E"/>
                </a:solidFill>
                <a:cs typeface="Calibri"/>
              </a:rPr>
              <a:t>DIN EN 681.1</a:t>
            </a:r>
            <a:r>
              <a:rPr lang="zh-CN" altLang="en-US" sz="1500" dirty="0">
                <a:solidFill>
                  <a:srgbClr val="17375E"/>
                </a:solidFill>
                <a:cs typeface="Calibri"/>
              </a:rPr>
              <a:t>的要求，它们将持续至少</a:t>
            </a:r>
            <a:r>
              <a:rPr lang="en-US" altLang="zh-CN" sz="1500" dirty="0">
                <a:solidFill>
                  <a:srgbClr val="17375E"/>
                </a:solidFill>
                <a:cs typeface="Calibri"/>
              </a:rPr>
              <a:t>50</a:t>
            </a:r>
            <a:r>
              <a:rPr lang="zh-CN" altLang="en-US" sz="1500" dirty="0">
                <a:solidFill>
                  <a:srgbClr val="17375E"/>
                </a:solidFill>
                <a:cs typeface="Calibri"/>
              </a:rPr>
              <a:t>年，确保管道的密封性。 </a:t>
            </a:r>
            <a:r>
              <a:rPr lang="zh-CN" altLang="en-US" sz="1500" dirty="0" smtClean="0">
                <a:solidFill>
                  <a:srgbClr val="17375E"/>
                </a:solidFill>
                <a:cs typeface="Calibri"/>
              </a:rPr>
              <a:t>每个应标</a:t>
            </a:r>
            <a:r>
              <a:rPr lang="zh-CN" altLang="en-US" sz="1500" dirty="0">
                <a:solidFill>
                  <a:srgbClr val="17375E"/>
                </a:solidFill>
                <a:cs typeface="Calibri"/>
              </a:rPr>
              <a:t>有制造商标识，并参考认证机构。</a:t>
            </a:r>
            <a:endParaRPr sz="15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496" y="1282400"/>
            <a:ext cx="862900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8945">
              <a:lnSpc>
                <a:spcPct val="100000"/>
              </a:lnSpc>
            </a:pPr>
            <a:r>
              <a:rPr lang="zh-CN" altLang="en-US" sz="1800" spc="-10" dirty="0" smtClean="0"/>
              <a:t>静音</a:t>
            </a:r>
            <a:r>
              <a:rPr sz="1800" spc="-10" dirty="0" smtClean="0"/>
              <a:t>SINI</a:t>
            </a:r>
            <a:r>
              <a:rPr sz="1800" spc="-95" dirty="0" smtClean="0"/>
              <a:t>K</a:t>
            </a:r>
            <a:r>
              <a:rPr sz="1800" spc="-10" dirty="0" smtClean="0"/>
              <a:t>O</a:t>
            </a:r>
            <a:r>
              <a:rPr sz="1800" spc="-15" dirty="0" smtClean="0"/>
              <a:t>N</a:t>
            </a:r>
            <a:r>
              <a:rPr sz="1800" dirty="0" smtClean="0"/>
              <a:t> </a:t>
            </a:r>
            <a:r>
              <a:rPr sz="1800" spc="-20" dirty="0" smtClean="0"/>
              <a:t>C</a:t>
            </a:r>
            <a:r>
              <a:rPr sz="1800" spc="-10" dirty="0" smtClean="0"/>
              <a:t>O</a:t>
            </a:r>
            <a:r>
              <a:rPr sz="1800" spc="-5" dirty="0" smtClean="0"/>
              <a:t>M</a:t>
            </a:r>
            <a:r>
              <a:rPr sz="1800" spc="-25" dirty="0" smtClean="0"/>
              <a:t>F</a:t>
            </a:r>
            <a:r>
              <a:rPr sz="1800" spc="-10" dirty="0" smtClean="0"/>
              <a:t>O</a:t>
            </a:r>
            <a:r>
              <a:rPr sz="1800" spc="-35" dirty="0" smtClean="0"/>
              <a:t>R</a:t>
            </a:r>
            <a:r>
              <a:rPr sz="1800" dirty="0" smtClean="0"/>
              <a:t>T</a:t>
            </a:r>
            <a:r>
              <a:rPr lang="zh-CN" altLang="en-US" sz="1800" dirty="0" smtClean="0"/>
              <a:t>管材</a:t>
            </a:r>
            <a:endParaRPr sz="1800" dirty="0"/>
          </a:p>
        </p:txBody>
      </p:sp>
      <p:sp>
        <p:nvSpPr>
          <p:cNvPr id="3" name="object 3"/>
          <p:cNvSpPr txBox="1"/>
          <p:nvPr/>
        </p:nvSpPr>
        <p:spPr>
          <a:xfrm>
            <a:off x="535331" y="4786384"/>
            <a:ext cx="8071484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zh-CN" altLang="en-US" sz="1600" spc="-10" dirty="0" smtClean="0">
                <a:solidFill>
                  <a:srgbClr val="17375E"/>
                </a:solidFill>
                <a:latin typeface="Calibri"/>
                <a:cs typeface="Calibri"/>
              </a:rPr>
              <a:t>静音</a:t>
            </a:r>
            <a:r>
              <a:rPr lang="en-US" altLang="zh-CN" sz="1600" spc="-10" dirty="0" smtClean="0">
                <a:solidFill>
                  <a:srgbClr val="17375E"/>
                </a:solidFill>
                <a:latin typeface="Calibri"/>
                <a:cs typeface="Calibri"/>
              </a:rPr>
              <a:t>SINIKON COMFORT</a:t>
            </a:r>
            <a:r>
              <a:rPr lang="zh-CN" altLang="en-US" sz="1600" spc="-10" dirty="0" smtClean="0">
                <a:solidFill>
                  <a:srgbClr val="17375E"/>
                </a:solidFill>
                <a:latin typeface="Calibri"/>
                <a:cs typeface="Calibri"/>
              </a:rPr>
              <a:t>管材</a:t>
            </a:r>
            <a:r>
              <a:rPr lang="zh-CN" altLang="en-US" sz="1600" spc="-40" dirty="0" smtClean="0">
                <a:solidFill>
                  <a:srgbClr val="17375E"/>
                </a:solidFill>
                <a:cs typeface="Calibri"/>
              </a:rPr>
              <a:t>于</a:t>
            </a:r>
            <a:r>
              <a:rPr lang="en-US" altLang="zh-CN" sz="1600" spc="-40" dirty="0">
                <a:solidFill>
                  <a:srgbClr val="17375E"/>
                </a:solidFill>
                <a:cs typeface="Calibri"/>
              </a:rPr>
              <a:t>2008</a:t>
            </a:r>
            <a:r>
              <a:rPr lang="zh-CN" altLang="en-US" sz="1600" spc="-40" dirty="0">
                <a:solidFill>
                  <a:srgbClr val="17375E"/>
                </a:solidFill>
                <a:cs typeface="Calibri"/>
              </a:rPr>
              <a:t>年</a:t>
            </a:r>
            <a:r>
              <a:rPr lang="zh-CN" altLang="en-US" sz="1600" spc="-40" dirty="0" smtClean="0">
                <a:solidFill>
                  <a:srgbClr val="17375E"/>
                </a:solidFill>
                <a:cs typeface="Calibri"/>
              </a:rPr>
              <a:t>在西尼康工厂正式成立投产。</a:t>
            </a:r>
            <a:endParaRPr lang="zh-CN" altLang="en-US" sz="1600" spc="-40" dirty="0">
              <a:solidFill>
                <a:srgbClr val="17375E"/>
              </a:solidFill>
              <a:cs typeface="Calibri"/>
            </a:endParaRPr>
          </a:p>
          <a:p>
            <a:pPr marL="12700" algn="just">
              <a:lnSpc>
                <a:spcPct val="100000"/>
              </a:lnSpc>
            </a:pPr>
            <a:endParaRPr lang="zh-CN" altLang="en-US" sz="1600" spc="-40" dirty="0">
              <a:solidFill>
                <a:srgbClr val="17375E"/>
              </a:solidFill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lang="zh-CN" altLang="en-US" sz="1600" spc="-10" dirty="0">
                <a:solidFill>
                  <a:srgbClr val="17375E"/>
                </a:solidFill>
                <a:cs typeface="Calibri"/>
              </a:rPr>
              <a:t>聚丙烯推入式管道和管件，用聚丙烯和矿物填料混合生产。技术保证较高机械阻力，出色的生学性能以及化学制剂耐高</a:t>
            </a:r>
            <a:r>
              <a:rPr lang="zh-CN" altLang="en-US" sz="1600" spc="-10" dirty="0" smtClean="0">
                <a:solidFill>
                  <a:srgbClr val="17375E"/>
                </a:solidFill>
                <a:cs typeface="Calibri"/>
              </a:rPr>
              <a:t>。</a:t>
            </a:r>
            <a:endParaRPr lang="en-US" altLang="zh-CN" sz="1600" spc="-10" dirty="0" smtClean="0">
              <a:solidFill>
                <a:srgbClr val="17375E"/>
              </a:solidFill>
              <a:cs typeface="Calibri"/>
            </a:endParaRPr>
          </a:p>
          <a:p>
            <a:pPr marL="12700" algn="just">
              <a:lnSpc>
                <a:spcPct val="100000"/>
              </a:lnSpc>
            </a:pPr>
            <a:endParaRPr lang="en-US" altLang="zh-CN" sz="1600" spc="-10" dirty="0">
              <a:solidFill>
                <a:srgbClr val="17375E"/>
              </a:solidFill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lang="zh-CN" altLang="en-US" sz="1600" spc="-10" dirty="0" smtClean="0">
                <a:solidFill>
                  <a:srgbClr val="17375E"/>
                </a:solidFill>
                <a:cs typeface="Calibri"/>
              </a:rPr>
              <a:t>这样</a:t>
            </a:r>
            <a:r>
              <a:rPr lang="zh-CN" altLang="en-US" sz="1600" spc="-10" dirty="0">
                <a:solidFill>
                  <a:srgbClr val="17375E"/>
                </a:solidFill>
                <a:cs typeface="Calibri"/>
              </a:rPr>
              <a:t>的产品在酒店和医院特别受</a:t>
            </a:r>
            <a:r>
              <a:rPr lang="zh-CN" altLang="en-US" sz="1600" spc="-10" dirty="0" smtClean="0">
                <a:solidFill>
                  <a:srgbClr val="17375E"/>
                </a:solidFill>
                <a:cs typeface="Calibri"/>
              </a:rPr>
              <a:t>欢迎。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" y="1999132"/>
            <a:ext cx="9143657" cy="2572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</a:pPr>
              <a:t>12</a:t>
            </a:fld>
            <a:endParaRPr spc="5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496" y="1282400"/>
            <a:ext cx="862900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82465">
              <a:lnSpc>
                <a:spcPct val="100000"/>
              </a:lnSpc>
            </a:pPr>
            <a:r>
              <a:rPr lang="zh-CN" altLang="en-US" dirty="0" smtClean="0"/>
              <a:t>标准</a:t>
            </a:r>
            <a:r>
              <a:rPr dirty="0" smtClean="0"/>
              <a:t>:</a:t>
            </a:r>
            <a:r>
              <a:rPr spc="-60" dirty="0" smtClean="0"/>
              <a:t> </a:t>
            </a:r>
            <a:r>
              <a:rPr spc="-25" dirty="0"/>
              <a:t>S</a:t>
            </a:r>
            <a:r>
              <a:rPr spc="-155" dirty="0"/>
              <a:t>T</a:t>
            </a:r>
            <a:r>
              <a:rPr spc="-5" dirty="0"/>
              <a:t>A</a:t>
            </a:r>
            <a:r>
              <a:rPr dirty="0"/>
              <a:t>N</a:t>
            </a:r>
            <a:r>
              <a:rPr spc="-55" dirty="0"/>
              <a:t>D</a:t>
            </a:r>
            <a:r>
              <a:rPr spc="-5" dirty="0"/>
              <a:t>A</a:t>
            </a:r>
            <a:r>
              <a:rPr dirty="0"/>
              <a:t>RD</a:t>
            </a:r>
            <a:r>
              <a:rPr spc="-15" dirty="0"/>
              <a:t> </a:t>
            </a:r>
            <a:r>
              <a:rPr dirty="0"/>
              <a:t>V</a:t>
            </a:r>
            <a:r>
              <a:rPr spc="-5" dirty="0"/>
              <a:t>D</a:t>
            </a:r>
            <a:r>
              <a:rPr dirty="0"/>
              <a:t>I</a:t>
            </a:r>
            <a:r>
              <a:rPr spc="5" dirty="0"/>
              <a:t> </a:t>
            </a:r>
            <a:r>
              <a:rPr dirty="0"/>
              <a:t>4100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737" y="4786384"/>
            <a:ext cx="778700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NB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: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es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600" spc="-35" dirty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me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so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und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ess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6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15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-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2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db,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tli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ng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es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600" spc="-35" dirty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me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25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-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3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sz="1600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db,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orm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al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600" spc="-35" dirty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-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50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-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6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db.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1084" y="2172081"/>
            <a:ext cx="8561831" cy="2228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" dirty="0"/>
              <a:pPr marL="25400">
                <a:lnSpc>
                  <a:spcPct val="100000"/>
                </a:lnSpc>
              </a:pPr>
              <a:t>13</a:t>
            </a:fld>
            <a:endParaRPr spc="5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425" cy="18697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43372" y="1187994"/>
            <a:ext cx="4786630" cy="396240"/>
          </a:xfrm>
          <a:custGeom>
            <a:avLst/>
            <a:gdLst/>
            <a:ahLst/>
            <a:cxnLst/>
            <a:rect l="l" t="t" r="r" b="b"/>
            <a:pathLst>
              <a:path w="4786630" h="396240">
                <a:moveTo>
                  <a:pt x="4588344" y="0"/>
                </a:moveTo>
                <a:lnTo>
                  <a:pt x="198005" y="0"/>
                </a:lnTo>
                <a:lnTo>
                  <a:pt x="181765" y="656"/>
                </a:lnTo>
                <a:lnTo>
                  <a:pt x="135418" y="10095"/>
                </a:lnTo>
                <a:lnTo>
                  <a:pt x="93702" y="29667"/>
                </a:lnTo>
                <a:lnTo>
                  <a:pt x="57992" y="57997"/>
                </a:lnTo>
                <a:lnTo>
                  <a:pt x="29664" y="93708"/>
                </a:lnTo>
                <a:lnTo>
                  <a:pt x="10094" y="135423"/>
                </a:lnTo>
                <a:lnTo>
                  <a:pt x="656" y="181767"/>
                </a:lnTo>
                <a:lnTo>
                  <a:pt x="0" y="198005"/>
                </a:lnTo>
                <a:lnTo>
                  <a:pt x="656" y="214244"/>
                </a:lnTo>
                <a:lnTo>
                  <a:pt x="10094" y="260587"/>
                </a:lnTo>
                <a:lnTo>
                  <a:pt x="29664" y="302302"/>
                </a:lnTo>
                <a:lnTo>
                  <a:pt x="57992" y="338013"/>
                </a:lnTo>
                <a:lnTo>
                  <a:pt x="93702" y="366343"/>
                </a:lnTo>
                <a:lnTo>
                  <a:pt x="135418" y="385916"/>
                </a:lnTo>
                <a:lnTo>
                  <a:pt x="181765" y="395354"/>
                </a:lnTo>
                <a:lnTo>
                  <a:pt x="198005" y="396011"/>
                </a:lnTo>
                <a:lnTo>
                  <a:pt x="4588344" y="396011"/>
                </a:lnTo>
                <a:lnTo>
                  <a:pt x="4635929" y="390256"/>
                </a:lnTo>
                <a:lnTo>
                  <a:pt x="4679341" y="373908"/>
                </a:lnTo>
                <a:lnTo>
                  <a:pt x="4717206" y="348345"/>
                </a:lnTo>
                <a:lnTo>
                  <a:pt x="4748148" y="314941"/>
                </a:lnTo>
                <a:lnTo>
                  <a:pt x="4770790" y="275074"/>
                </a:lnTo>
                <a:lnTo>
                  <a:pt x="4783759" y="230121"/>
                </a:lnTo>
                <a:lnTo>
                  <a:pt x="4786350" y="198005"/>
                </a:lnTo>
                <a:lnTo>
                  <a:pt x="4785694" y="181767"/>
                </a:lnTo>
                <a:lnTo>
                  <a:pt x="4776256" y="135423"/>
                </a:lnTo>
                <a:lnTo>
                  <a:pt x="4756685" y="93708"/>
                </a:lnTo>
                <a:lnTo>
                  <a:pt x="4728357" y="57997"/>
                </a:lnTo>
                <a:lnTo>
                  <a:pt x="4692647" y="29667"/>
                </a:lnTo>
                <a:lnTo>
                  <a:pt x="4650931" y="10095"/>
                </a:lnTo>
                <a:lnTo>
                  <a:pt x="4604585" y="656"/>
                </a:lnTo>
                <a:lnTo>
                  <a:pt x="4588344" y="0"/>
                </a:lnTo>
                <a:close/>
              </a:path>
            </a:pathLst>
          </a:custGeom>
          <a:solidFill>
            <a:srgbClr val="1436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3372" y="1187994"/>
            <a:ext cx="4786630" cy="396240"/>
          </a:xfrm>
          <a:custGeom>
            <a:avLst/>
            <a:gdLst/>
            <a:ahLst/>
            <a:cxnLst/>
            <a:rect l="l" t="t" r="r" b="b"/>
            <a:pathLst>
              <a:path w="4786630" h="396240">
                <a:moveTo>
                  <a:pt x="0" y="198005"/>
                </a:moveTo>
                <a:lnTo>
                  <a:pt x="5754" y="150425"/>
                </a:lnTo>
                <a:lnTo>
                  <a:pt x="22100" y="107014"/>
                </a:lnTo>
                <a:lnTo>
                  <a:pt x="47662" y="69149"/>
                </a:lnTo>
                <a:lnTo>
                  <a:pt x="81064" y="38206"/>
                </a:lnTo>
                <a:lnTo>
                  <a:pt x="120931" y="15561"/>
                </a:lnTo>
                <a:lnTo>
                  <a:pt x="165887" y="2591"/>
                </a:lnTo>
                <a:lnTo>
                  <a:pt x="198005" y="0"/>
                </a:lnTo>
                <a:lnTo>
                  <a:pt x="4588344" y="0"/>
                </a:lnTo>
                <a:lnTo>
                  <a:pt x="4604585" y="656"/>
                </a:lnTo>
                <a:lnTo>
                  <a:pt x="4650931" y="10095"/>
                </a:lnTo>
                <a:lnTo>
                  <a:pt x="4692647" y="29667"/>
                </a:lnTo>
                <a:lnTo>
                  <a:pt x="4728357" y="57997"/>
                </a:lnTo>
                <a:lnTo>
                  <a:pt x="4756685" y="93708"/>
                </a:lnTo>
                <a:lnTo>
                  <a:pt x="4776256" y="135423"/>
                </a:lnTo>
                <a:lnTo>
                  <a:pt x="4785694" y="181767"/>
                </a:lnTo>
                <a:lnTo>
                  <a:pt x="4786350" y="198005"/>
                </a:lnTo>
                <a:lnTo>
                  <a:pt x="4785694" y="214244"/>
                </a:lnTo>
                <a:lnTo>
                  <a:pt x="4783759" y="230121"/>
                </a:lnTo>
                <a:lnTo>
                  <a:pt x="4770790" y="275074"/>
                </a:lnTo>
                <a:lnTo>
                  <a:pt x="4748148" y="314941"/>
                </a:lnTo>
                <a:lnTo>
                  <a:pt x="4717206" y="348345"/>
                </a:lnTo>
                <a:lnTo>
                  <a:pt x="4679341" y="373908"/>
                </a:lnTo>
                <a:lnTo>
                  <a:pt x="4635929" y="390256"/>
                </a:lnTo>
                <a:lnTo>
                  <a:pt x="4588344" y="396011"/>
                </a:lnTo>
                <a:lnTo>
                  <a:pt x="198005" y="396011"/>
                </a:lnTo>
                <a:lnTo>
                  <a:pt x="150421" y="390256"/>
                </a:lnTo>
                <a:lnTo>
                  <a:pt x="107008" y="373908"/>
                </a:lnTo>
                <a:lnTo>
                  <a:pt x="69144" y="348345"/>
                </a:lnTo>
                <a:lnTo>
                  <a:pt x="38202" y="314941"/>
                </a:lnTo>
                <a:lnTo>
                  <a:pt x="15559" y="275074"/>
                </a:lnTo>
                <a:lnTo>
                  <a:pt x="2591" y="230121"/>
                </a:lnTo>
                <a:lnTo>
                  <a:pt x="656" y="214244"/>
                </a:lnTo>
                <a:lnTo>
                  <a:pt x="0" y="198005"/>
                </a:lnTo>
                <a:close/>
              </a:path>
            </a:pathLst>
          </a:custGeom>
          <a:ln w="2540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7496" y="1282400"/>
            <a:ext cx="862900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06035">
              <a:lnSpc>
                <a:spcPct val="100000"/>
              </a:lnSpc>
            </a:pPr>
            <a:r>
              <a:rPr lang="zh-CN" altLang="en-US" dirty="0" smtClean="0"/>
              <a:t>             材料特性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79071" y="1900518"/>
            <a:ext cx="3250800" cy="46525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62367" y="2000303"/>
            <a:ext cx="4142104" cy="2739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9055">
              <a:lnSpc>
                <a:spcPct val="100000"/>
              </a:lnSpc>
            </a:pPr>
            <a:r>
              <a:rPr sz="1600" b="1" spc="-10" dirty="0" smtClean="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sz="1600" b="1" spc="-5" dirty="0" smtClean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lang="zh-CN" altLang="en-US" sz="1600" b="1" spc="-5" dirty="0" smtClean="0">
                <a:solidFill>
                  <a:srgbClr val="17375E"/>
                </a:solidFill>
                <a:latin typeface="Calibri"/>
                <a:cs typeface="Calibri"/>
              </a:rPr>
              <a:t>聚丙烯矿物成分</a:t>
            </a:r>
            <a:r>
              <a:rPr lang="en-US" altLang="zh-CN" sz="1600" b="1" spc="-5" dirty="0">
                <a:solidFill>
                  <a:srgbClr val="17375E"/>
                </a:solidFill>
                <a:cs typeface="Calibri"/>
              </a:rPr>
              <a:t>(type1) </a:t>
            </a:r>
            <a:r>
              <a:rPr lang="ru-RU" altLang="zh-CN" sz="1600" b="1" spc="-5" dirty="0">
                <a:solidFill>
                  <a:srgbClr val="17375E"/>
                </a:solidFill>
                <a:cs typeface="Calibri"/>
              </a:rPr>
              <a:t>РР- Н </a:t>
            </a:r>
            <a:r>
              <a:rPr lang="zh-CN" altLang="en-US" sz="1600" b="1" spc="-5" dirty="0" smtClean="0">
                <a:solidFill>
                  <a:srgbClr val="17375E"/>
                </a:solidFill>
                <a:cs typeface="Calibri"/>
              </a:rPr>
              <a:t>管材</a:t>
            </a:r>
            <a:endParaRPr sz="1600" dirty="0">
              <a:latin typeface="Calibri"/>
              <a:cs typeface="Calibri"/>
            </a:endParaRPr>
          </a:p>
          <a:p>
            <a:pPr marL="413384" marR="1167130" indent="-635">
              <a:lnSpc>
                <a:spcPct val="120000"/>
              </a:lnSpc>
              <a:spcBef>
                <a:spcPts val="1150"/>
              </a:spcBef>
            </a:pPr>
            <a:r>
              <a:rPr lang="zh-CN" altLang="en-US" sz="1600" spc="-10" dirty="0" smtClean="0">
                <a:solidFill>
                  <a:srgbClr val="17375E"/>
                </a:solidFill>
                <a:cs typeface="Calibri"/>
              </a:rPr>
              <a:t>密度</a:t>
            </a:r>
            <a:r>
              <a:rPr lang="zh-CN" altLang="en-US" sz="1600" spc="-10" dirty="0">
                <a:solidFill>
                  <a:srgbClr val="17375E"/>
                </a:solidFill>
                <a:cs typeface="Calibri"/>
              </a:rPr>
              <a:t>：</a:t>
            </a:r>
            <a:r>
              <a:rPr lang="en-US" altLang="zh-CN" sz="1600" spc="-10" dirty="0">
                <a:solidFill>
                  <a:srgbClr val="17375E"/>
                </a:solidFill>
                <a:cs typeface="Calibri"/>
              </a:rPr>
              <a:t>1.25kg / dm3</a:t>
            </a:r>
          </a:p>
          <a:p>
            <a:pPr marL="413384" marR="1167130" indent="-635">
              <a:lnSpc>
                <a:spcPct val="120000"/>
              </a:lnSpc>
              <a:spcBef>
                <a:spcPts val="1150"/>
              </a:spcBef>
            </a:pPr>
            <a:r>
              <a:rPr lang="zh-CN" altLang="en-US" sz="1600" spc="-10" dirty="0">
                <a:solidFill>
                  <a:srgbClr val="17375E"/>
                </a:solidFill>
                <a:cs typeface="Calibri"/>
              </a:rPr>
              <a:t>软化温度：</a:t>
            </a:r>
            <a:r>
              <a:rPr lang="en-US" altLang="zh-CN" sz="1600" spc="-10" dirty="0">
                <a:solidFill>
                  <a:srgbClr val="17375E"/>
                </a:solidFill>
                <a:cs typeface="Calibri"/>
              </a:rPr>
              <a:t>150°C</a:t>
            </a:r>
          </a:p>
          <a:p>
            <a:pPr marL="413384" marR="1167130" indent="-635">
              <a:lnSpc>
                <a:spcPct val="120000"/>
              </a:lnSpc>
              <a:spcBef>
                <a:spcPts val="1150"/>
              </a:spcBef>
            </a:pPr>
            <a:r>
              <a:rPr lang="zh-CN" altLang="en-US" sz="1600" spc="-10" dirty="0">
                <a:solidFill>
                  <a:srgbClr val="17375E"/>
                </a:solidFill>
                <a:cs typeface="Calibri"/>
              </a:rPr>
              <a:t>熔点：</a:t>
            </a:r>
            <a:r>
              <a:rPr lang="en-US" altLang="zh-CN" sz="1600" spc="-10" dirty="0">
                <a:solidFill>
                  <a:srgbClr val="17375E"/>
                </a:solidFill>
                <a:cs typeface="Calibri"/>
              </a:rPr>
              <a:t>250℃</a:t>
            </a:r>
          </a:p>
          <a:p>
            <a:pPr marL="413384" marR="1167130" indent="-635">
              <a:lnSpc>
                <a:spcPct val="120000"/>
              </a:lnSpc>
              <a:spcBef>
                <a:spcPts val="1150"/>
              </a:spcBef>
            </a:pPr>
            <a:r>
              <a:rPr lang="zh-CN" altLang="en-US" sz="1600" spc="-10" dirty="0">
                <a:solidFill>
                  <a:srgbClr val="17375E"/>
                </a:solidFill>
                <a:cs typeface="Calibri"/>
              </a:rPr>
              <a:t>工作温度范围：</a:t>
            </a:r>
            <a:r>
              <a:rPr lang="en-US" altLang="zh-CN" sz="1600" spc="-10" dirty="0">
                <a:solidFill>
                  <a:srgbClr val="17375E"/>
                </a:solidFill>
                <a:cs typeface="Calibri"/>
              </a:rPr>
              <a:t>0 / +95°C</a:t>
            </a:r>
          </a:p>
          <a:p>
            <a:pPr marL="413384" marR="1167130" indent="-635">
              <a:lnSpc>
                <a:spcPct val="120000"/>
              </a:lnSpc>
              <a:spcBef>
                <a:spcPts val="1150"/>
              </a:spcBef>
            </a:pPr>
            <a:r>
              <a:rPr lang="zh-CN" altLang="en-US" sz="1600" spc="-10" dirty="0">
                <a:solidFill>
                  <a:srgbClr val="17375E"/>
                </a:solidFill>
                <a:cs typeface="Calibri"/>
              </a:rPr>
              <a:t>颜色：白色</a:t>
            </a:r>
            <a:endParaRPr sz="23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spc="-15" dirty="0" smtClean="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sz="1600" dirty="0" smtClean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600" spc="-15" dirty="0" smtClean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z="1600" dirty="0" smtClean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600" spc="-85" dirty="0" smtClean="0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sz="1600" spc="-20" dirty="0" smtClean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600" spc="-15" dirty="0" smtClean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z="1600" spc="1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600" spc="-30" dirty="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or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600"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fi</a:t>
            </a:r>
            <a:r>
              <a:rPr sz="1600" spc="-30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ti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ngs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zh-CN" altLang="en-US" sz="1600" spc="-5" dirty="0">
                <a:solidFill>
                  <a:srgbClr val="17375E"/>
                </a:solidFill>
                <a:latin typeface="Calibri"/>
                <a:cs typeface="Calibri"/>
              </a:rPr>
              <a:t>壁厚</a:t>
            </a:r>
            <a:r>
              <a:rPr sz="1600" spc="-3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1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571132"/>
            <a:ext cx="2420620" cy="287020"/>
          </a:xfrm>
          <a:custGeom>
            <a:avLst/>
            <a:gdLst/>
            <a:ahLst/>
            <a:cxnLst/>
            <a:rect l="l" t="t" r="r" b="b"/>
            <a:pathLst>
              <a:path w="2420620" h="287020">
                <a:moveTo>
                  <a:pt x="0" y="286867"/>
                </a:moveTo>
                <a:lnTo>
                  <a:pt x="2420480" y="286867"/>
                </a:lnTo>
                <a:lnTo>
                  <a:pt x="2420480" y="0"/>
                </a:lnTo>
                <a:lnTo>
                  <a:pt x="0" y="0"/>
                </a:lnTo>
                <a:lnTo>
                  <a:pt x="0" y="286867"/>
                </a:lnTo>
                <a:close/>
              </a:path>
            </a:pathLst>
          </a:custGeom>
          <a:solidFill>
            <a:srgbClr val="1436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30" dirty="0"/>
              <a:pPr marL="25400">
                <a:lnSpc>
                  <a:spcPct val="100000"/>
                </a:lnSpc>
              </a:pPr>
              <a:t>14</a:t>
            </a:fld>
            <a:endParaRPr spc="3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425" cy="18697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43372" y="1187994"/>
            <a:ext cx="4786630" cy="396240"/>
          </a:xfrm>
          <a:custGeom>
            <a:avLst/>
            <a:gdLst/>
            <a:ahLst/>
            <a:cxnLst/>
            <a:rect l="l" t="t" r="r" b="b"/>
            <a:pathLst>
              <a:path w="4786630" h="396240">
                <a:moveTo>
                  <a:pt x="4588344" y="0"/>
                </a:moveTo>
                <a:lnTo>
                  <a:pt x="198005" y="0"/>
                </a:lnTo>
                <a:lnTo>
                  <a:pt x="181765" y="656"/>
                </a:lnTo>
                <a:lnTo>
                  <a:pt x="135418" y="10095"/>
                </a:lnTo>
                <a:lnTo>
                  <a:pt x="93702" y="29667"/>
                </a:lnTo>
                <a:lnTo>
                  <a:pt x="57992" y="57997"/>
                </a:lnTo>
                <a:lnTo>
                  <a:pt x="29664" y="93708"/>
                </a:lnTo>
                <a:lnTo>
                  <a:pt x="10094" y="135423"/>
                </a:lnTo>
                <a:lnTo>
                  <a:pt x="656" y="181767"/>
                </a:lnTo>
                <a:lnTo>
                  <a:pt x="0" y="198005"/>
                </a:lnTo>
                <a:lnTo>
                  <a:pt x="656" y="214244"/>
                </a:lnTo>
                <a:lnTo>
                  <a:pt x="10094" y="260587"/>
                </a:lnTo>
                <a:lnTo>
                  <a:pt x="29664" y="302302"/>
                </a:lnTo>
                <a:lnTo>
                  <a:pt x="57992" y="338013"/>
                </a:lnTo>
                <a:lnTo>
                  <a:pt x="93702" y="366343"/>
                </a:lnTo>
                <a:lnTo>
                  <a:pt x="135418" y="385916"/>
                </a:lnTo>
                <a:lnTo>
                  <a:pt x="181765" y="395354"/>
                </a:lnTo>
                <a:lnTo>
                  <a:pt x="198005" y="396011"/>
                </a:lnTo>
                <a:lnTo>
                  <a:pt x="4588344" y="396011"/>
                </a:lnTo>
                <a:lnTo>
                  <a:pt x="4635929" y="390256"/>
                </a:lnTo>
                <a:lnTo>
                  <a:pt x="4679341" y="373908"/>
                </a:lnTo>
                <a:lnTo>
                  <a:pt x="4717206" y="348345"/>
                </a:lnTo>
                <a:lnTo>
                  <a:pt x="4748148" y="314941"/>
                </a:lnTo>
                <a:lnTo>
                  <a:pt x="4770790" y="275074"/>
                </a:lnTo>
                <a:lnTo>
                  <a:pt x="4783759" y="230121"/>
                </a:lnTo>
                <a:lnTo>
                  <a:pt x="4786350" y="198005"/>
                </a:lnTo>
                <a:lnTo>
                  <a:pt x="4785694" y="181767"/>
                </a:lnTo>
                <a:lnTo>
                  <a:pt x="4776256" y="135423"/>
                </a:lnTo>
                <a:lnTo>
                  <a:pt x="4756685" y="93708"/>
                </a:lnTo>
                <a:lnTo>
                  <a:pt x="4728357" y="57997"/>
                </a:lnTo>
                <a:lnTo>
                  <a:pt x="4692647" y="29667"/>
                </a:lnTo>
                <a:lnTo>
                  <a:pt x="4650931" y="10095"/>
                </a:lnTo>
                <a:lnTo>
                  <a:pt x="4604585" y="656"/>
                </a:lnTo>
                <a:lnTo>
                  <a:pt x="4588344" y="0"/>
                </a:lnTo>
                <a:close/>
              </a:path>
            </a:pathLst>
          </a:custGeom>
          <a:solidFill>
            <a:srgbClr val="1436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3372" y="1187994"/>
            <a:ext cx="4786630" cy="396240"/>
          </a:xfrm>
          <a:custGeom>
            <a:avLst/>
            <a:gdLst/>
            <a:ahLst/>
            <a:cxnLst/>
            <a:rect l="l" t="t" r="r" b="b"/>
            <a:pathLst>
              <a:path w="4786630" h="396240">
                <a:moveTo>
                  <a:pt x="0" y="198005"/>
                </a:moveTo>
                <a:lnTo>
                  <a:pt x="5754" y="150425"/>
                </a:lnTo>
                <a:lnTo>
                  <a:pt x="22100" y="107014"/>
                </a:lnTo>
                <a:lnTo>
                  <a:pt x="47662" y="69149"/>
                </a:lnTo>
                <a:lnTo>
                  <a:pt x="81064" y="38206"/>
                </a:lnTo>
                <a:lnTo>
                  <a:pt x="120931" y="15561"/>
                </a:lnTo>
                <a:lnTo>
                  <a:pt x="165887" y="2591"/>
                </a:lnTo>
                <a:lnTo>
                  <a:pt x="198005" y="0"/>
                </a:lnTo>
                <a:lnTo>
                  <a:pt x="4588344" y="0"/>
                </a:lnTo>
                <a:lnTo>
                  <a:pt x="4604585" y="656"/>
                </a:lnTo>
                <a:lnTo>
                  <a:pt x="4650931" y="10095"/>
                </a:lnTo>
                <a:lnTo>
                  <a:pt x="4692647" y="29667"/>
                </a:lnTo>
                <a:lnTo>
                  <a:pt x="4728357" y="57997"/>
                </a:lnTo>
                <a:lnTo>
                  <a:pt x="4756685" y="93708"/>
                </a:lnTo>
                <a:lnTo>
                  <a:pt x="4776256" y="135423"/>
                </a:lnTo>
                <a:lnTo>
                  <a:pt x="4785694" y="181767"/>
                </a:lnTo>
                <a:lnTo>
                  <a:pt x="4786350" y="198005"/>
                </a:lnTo>
                <a:lnTo>
                  <a:pt x="4785694" y="214244"/>
                </a:lnTo>
                <a:lnTo>
                  <a:pt x="4783759" y="230121"/>
                </a:lnTo>
                <a:lnTo>
                  <a:pt x="4770790" y="275074"/>
                </a:lnTo>
                <a:lnTo>
                  <a:pt x="4748148" y="314941"/>
                </a:lnTo>
                <a:lnTo>
                  <a:pt x="4717206" y="348345"/>
                </a:lnTo>
                <a:lnTo>
                  <a:pt x="4679341" y="373908"/>
                </a:lnTo>
                <a:lnTo>
                  <a:pt x="4635929" y="390256"/>
                </a:lnTo>
                <a:lnTo>
                  <a:pt x="4588344" y="396011"/>
                </a:lnTo>
                <a:lnTo>
                  <a:pt x="198005" y="396011"/>
                </a:lnTo>
                <a:lnTo>
                  <a:pt x="150421" y="390256"/>
                </a:lnTo>
                <a:lnTo>
                  <a:pt x="107008" y="373908"/>
                </a:lnTo>
                <a:lnTo>
                  <a:pt x="69144" y="348345"/>
                </a:lnTo>
                <a:lnTo>
                  <a:pt x="38202" y="314941"/>
                </a:lnTo>
                <a:lnTo>
                  <a:pt x="15559" y="275074"/>
                </a:lnTo>
                <a:lnTo>
                  <a:pt x="2591" y="230121"/>
                </a:lnTo>
                <a:lnTo>
                  <a:pt x="656" y="214244"/>
                </a:lnTo>
                <a:lnTo>
                  <a:pt x="0" y="198005"/>
                </a:lnTo>
                <a:close/>
              </a:path>
            </a:pathLst>
          </a:custGeom>
          <a:ln w="2540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7496" y="1282400"/>
            <a:ext cx="862900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9640">
              <a:lnSpc>
                <a:spcPct val="100000"/>
              </a:lnSpc>
            </a:pPr>
            <a:r>
              <a:rPr lang="zh-CN" altLang="en-US" dirty="0" smtClean="0"/>
              <a:t>测试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82726" y="1877885"/>
            <a:ext cx="1819832" cy="4692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591708" y="2000303"/>
            <a:ext cx="7960583" cy="182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56354" marR="5080">
              <a:lnSpc>
                <a:spcPct val="100000"/>
              </a:lnSpc>
            </a:pPr>
            <a:r>
              <a:rPr lang="zh-CN" altLang="en-US" spc="-20" dirty="0" smtClean="0"/>
              <a:t>废水系统管材在弗劳恩霍夫建筑物理学院</a:t>
            </a:r>
            <a:r>
              <a:rPr lang="en-US" altLang="zh-CN" spc="-20" dirty="0" smtClean="0"/>
              <a:t>IBP</a:t>
            </a:r>
            <a:r>
              <a:rPr lang="zh-CN" altLang="en-US" spc="-20" dirty="0" smtClean="0"/>
              <a:t>和莫斯科州立大学声学系进行了测试。</a:t>
            </a:r>
            <a:endParaRPr spc="-5" dirty="0"/>
          </a:p>
          <a:p>
            <a:pPr marL="3843654">
              <a:lnSpc>
                <a:spcPct val="100000"/>
              </a:lnSpc>
              <a:spcBef>
                <a:spcPts val="41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3856354">
              <a:lnSpc>
                <a:spcPct val="100000"/>
              </a:lnSpc>
            </a:pPr>
            <a:r>
              <a:rPr lang="zh-CN" altLang="en-US" b="1" spc="-5" dirty="0" smtClean="0">
                <a:latin typeface="Calibri"/>
                <a:cs typeface="Calibri"/>
              </a:rPr>
              <a:t>结果</a:t>
            </a:r>
            <a:r>
              <a:rPr b="1" spc="-5" dirty="0" smtClean="0">
                <a:latin typeface="Calibri"/>
                <a:cs typeface="Calibri"/>
              </a:rPr>
              <a:t>:</a:t>
            </a:r>
            <a:endParaRPr b="1" spc="-5" dirty="0">
              <a:latin typeface="Calibri"/>
              <a:cs typeface="Calibri"/>
            </a:endParaRPr>
          </a:p>
          <a:p>
            <a:pPr marL="4313555" marR="1400175">
              <a:lnSpc>
                <a:spcPct val="120000"/>
              </a:lnSpc>
            </a:pPr>
            <a:r>
              <a:rPr spc="-15" dirty="0"/>
              <a:t>S</a:t>
            </a:r>
            <a:r>
              <a:rPr dirty="0"/>
              <a:t>I</a:t>
            </a:r>
            <a:r>
              <a:rPr spc="-15" dirty="0"/>
              <a:t>N</a:t>
            </a:r>
            <a:r>
              <a:rPr dirty="0"/>
              <a:t>I</a:t>
            </a:r>
            <a:r>
              <a:rPr spc="-85" dirty="0"/>
              <a:t>K</a:t>
            </a:r>
            <a:r>
              <a:rPr spc="-20" dirty="0"/>
              <a:t>O</a:t>
            </a:r>
            <a:r>
              <a:rPr spc="-15" dirty="0"/>
              <a:t>N</a:t>
            </a:r>
            <a:r>
              <a:rPr dirty="0"/>
              <a:t> </a:t>
            </a:r>
            <a:r>
              <a:rPr spc="-10" dirty="0"/>
              <a:t>C</a:t>
            </a:r>
            <a:r>
              <a:rPr spc="-15" dirty="0"/>
              <a:t>o</a:t>
            </a:r>
            <a:r>
              <a:rPr spc="-30" dirty="0"/>
              <a:t>m</a:t>
            </a:r>
            <a:r>
              <a:rPr spc="-40" dirty="0"/>
              <a:t>f</a:t>
            </a:r>
            <a:r>
              <a:rPr spc="-15" dirty="0"/>
              <a:t>or</a:t>
            </a:r>
            <a:r>
              <a:rPr spc="-10" dirty="0"/>
              <a:t>t</a:t>
            </a:r>
            <a:r>
              <a:rPr spc="35" dirty="0"/>
              <a:t> </a:t>
            </a:r>
            <a:r>
              <a:rPr spc="-10" dirty="0"/>
              <a:t>–</a:t>
            </a:r>
            <a:r>
              <a:rPr spc="5" dirty="0"/>
              <a:t> </a:t>
            </a:r>
            <a:r>
              <a:rPr spc="-15" dirty="0"/>
              <a:t>2</a:t>
            </a:r>
            <a:r>
              <a:rPr spc="-10" dirty="0"/>
              <a:t>4</a:t>
            </a:r>
            <a:r>
              <a:rPr spc="5" dirty="0"/>
              <a:t> </a:t>
            </a:r>
            <a:r>
              <a:rPr spc="-10" dirty="0"/>
              <a:t>dba</a:t>
            </a:r>
            <a:r>
              <a:rPr spc="-5" dirty="0"/>
              <a:t> </a:t>
            </a:r>
            <a:r>
              <a:rPr spc="-15" dirty="0"/>
              <a:t>S</a:t>
            </a:r>
            <a:r>
              <a:rPr dirty="0"/>
              <a:t>I</a:t>
            </a:r>
            <a:r>
              <a:rPr spc="-15" dirty="0"/>
              <a:t>N</a:t>
            </a:r>
            <a:r>
              <a:rPr dirty="0"/>
              <a:t>I</a:t>
            </a:r>
            <a:r>
              <a:rPr spc="-85" dirty="0"/>
              <a:t>K</a:t>
            </a:r>
            <a:r>
              <a:rPr spc="-20" dirty="0"/>
              <a:t>O</a:t>
            </a:r>
            <a:r>
              <a:rPr spc="-15" dirty="0"/>
              <a:t>N</a:t>
            </a:r>
            <a:r>
              <a:rPr dirty="0"/>
              <a:t> </a:t>
            </a:r>
            <a:r>
              <a:rPr spc="-15" dirty="0"/>
              <a:t>S</a:t>
            </a:r>
            <a:r>
              <a:rPr spc="-30" dirty="0"/>
              <a:t>t</a:t>
            </a:r>
            <a:r>
              <a:rPr spc="-10" dirty="0"/>
              <a:t>anda</a:t>
            </a:r>
            <a:r>
              <a:rPr spc="-40" dirty="0"/>
              <a:t>r</a:t>
            </a:r>
            <a:r>
              <a:rPr spc="-10" dirty="0"/>
              <a:t>d</a:t>
            </a:r>
            <a:r>
              <a:rPr spc="10" dirty="0"/>
              <a:t> </a:t>
            </a:r>
            <a:r>
              <a:rPr spc="-10" dirty="0"/>
              <a:t>–</a:t>
            </a:r>
            <a:r>
              <a:rPr spc="-5" dirty="0"/>
              <a:t> </a:t>
            </a:r>
            <a:r>
              <a:rPr spc="-15" dirty="0"/>
              <a:t>28</a:t>
            </a:r>
            <a:r>
              <a:rPr spc="-10" dirty="0"/>
              <a:t>dba;</a:t>
            </a:r>
            <a:r>
              <a:rPr spc="-5" dirty="0"/>
              <a:t> </a:t>
            </a:r>
            <a:r>
              <a:rPr spc="-90" dirty="0"/>
              <a:t>V</a:t>
            </a:r>
            <a:r>
              <a:rPr spc="-10" dirty="0"/>
              <a:t>AL</a:t>
            </a:r>
            <a:r>
              <a:rPr spc="-15" dirty="0"/>
              <a:t>S</a:t>
            </a:r>
            <a:r>
              <a:rPr dirty="0"/>
              <a:t>I</a:t>
            </a:r>
            <a:r>
              <a:rPr spc="-10" dirty="0"/>
              <a:t>R</a:t>
            </a:r>
            <a:r>
              <a:rPr spc="5" dirty="0"/>
              <a:t> </a:t>
            </a:r>
            <a:r>
              <a:rPr spc="-105" dirty="0"/>
              <a:t>T</a:t>
            </a:r>
            <a:r>
              <a:rPr spc="-15" dirty="0"/>
              <a:t>r</a:t>
            </a:r>
            <a:r>
              <a:rPr dirty="0"/>
              <a:t>i</a:t>
            </a:r>
            <a:r>
              <a:rPr spc="-10" dirty="0"/>
              <a:t>p</a:t>
            </a:r>
            <a:r>
              <a:rPr dirty="0"/>
              <a:t>l</a:t>
            </a:r>
            <a:r>
              <a:rPr spc="-10" dirty="0"/>
              <a:t>us</a:t>
            </a:r>
            <a:r>
              <a:rPr spc="-15" dirty="0"/>
              <a:t> </a:t>
            </a:r>
            <a:r>
              <a:rPr spc="-10" dirty="0"/>
              <a:t>–</a:t>
            </a:r>
            <a:r>
              <a:rPr spc="-5" dirty="0"/>
              <a:t> </a:t>
            </a:r>
            <a:r>
              <a:rPr spc="-15" dirty="0"/>
              <a:t>24</a:t>
            </a:r>
            <a:r>
              <a:rPr spc="-10" dirty="0"/>
              <a:t>dba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6571132"/>
            <a:ext cx="2420620" cy="287020"/>
          </a:xfrm>
          <a:custGeom>
            <a:avLst/>
            <a:gdLst/>
            <a:ahLst/>
            <a:cxnLst/>
            <a:rect l="l" t="t" r="r" b="b"/>
            <a:pathLst>
              <a:path w="2420620" h="287020">
                <a:moveTo>
                  <a:pt x="0" y="286867"/>
                </a:moveTo>
                <a:lnTo>
                  <a:pt x="2420480" y="286867"/>
                </a:lnTo>
                <a:lnTo>
                  <a:pt x="2420480" y="0"/>
                </a:lnTo>
                <a:lnTo>
                  <a:pt x="0" y="0"/>
                </a:lnTo>
                <a:lnTo>
                  <a:pt x="0" y="286867"/>
                </a:lnTo>
                <a:close/>
              </a:path>
            </a:pathLst>
          </a:custGeom>
          <a:solidFill>
            <a:srgbClr val="1436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32354" y="1994649"/>
            <a:ext cx="1797596" cy="24216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30" dirty="0"/>
              <a:pPr marL="25400">
                <a:lnSpc>
                  <a:spcPct val="100000"/>
                </a:lnSpc>
              </a:pPr>
              <a:t>15</a:t>
            </a:fld>
            <a:endParaRPr spc="30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496" y="1282400"/>
            <a:ext cx="862900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58995">
              <a:lnSpc>
                <a:spcPct val="100000"/>
              </a:lnSpc>
            </a:pPr>
            <a:r>
              <a:rPr lang="zh-CN" altLang="en-US" dirty="0" smtClean="0"/>
              <a:t>与</a:t>
            </a:r>
            <a:r>
              <a:rPr dirty="0" smtClean="0"/>
              <a:t>4</a:t>
            </a:r>
            <a:r>
              <a:rPr spc="-5" dirty="0" smtClean="0"/>
              <a:t> </a:t>
            </a:r>
            <a:r>
              <a:rPr dirty="0"/>
              <a:t>L/S</a:t>
            </a:r>
            <a:r>
              <a:rPr spc="-10" dirty="0"/>
              <a:t> </a:t>
            </a:r>
            <a:r>
              <a:rPr spc="-5" dirty="0"/>
              <a:t>D</a:t>
            </a:r>
            <a:r>
              <a:rPr spc="5" dirty="0"/>
              <a:t>I</a:t>
            </a:r>
            <a:r>
              <a:rPr dirty="0"/>
              <a:t>N</a:t>
            </a:r>
            <a:r>
              <a:rPr spc="-10" dirty="0"/>
              <a:t> </a:t>
            </a:r>
            <a:r>
              <a:rPr dirty="0" smtClean="0"/>
              <a:t>4109</a:t>
            </a:r>
            <a:r>
              <a:rPr lang="zh-CN" altLang="en-US" dirty="0" smtClean="0"/>
              <a:t>比较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78767" y="1928533"/>
            <a:ext cx="7586468" cy="4693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30" dirty="0"/>
              <a:pPr marL="25400">
                <a:lnSpc>
                  <a:spcPct val="100000"/>
                </a:lnSpc>
              </a:pPr>
              <a:t>16</a:t>
            </a:fld>
            <a:endParaRPr spc="3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425" cy="18697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43372" y="1187994"/>
            <a:ext cx="4786630" cy="396240"/>
          </a:xfrm>
          <a:custGeom>
            <a:avLst/>
            <a:gdLst/>
            <a:ahLst/>
            <a:cxnLst/>
            <a:rect l="l" t="t" r="r" b="b"/>
            <a:pathLst>
              <a:path w="4786630" h="396240">
                <a:moveTo>
                  <a:pt x="4588344" y="0"/>
                </a:moveTo>
                <a:lnTo>
                  <a:pt x="198005" y="0"/>
                </a:lnTo>
                <a:lnTo>
                  <a:pt x="181765" y="656"/>
                </a:lnTo>
                <a:lnTo>
                  <a:pt x="135418" y="10095"/>
                </a:lnTo>
                <a:lnTo>
                  <a:pt x="93702" y="29667"/>
                </a:lnTo>
                <a:lnTo>
                  <a:pt x="57992" y="57997"/>
                </a:lnTo>
                <a:lnTo>
                  <a:pt x="29664" y="93708"/>
                </a:lnTo>
                <a:lnTo>
                  <a:pt x="10094" y="135423"/>
                </a:lnTo>
                <a:lnTo>
                  <a:pt x="656" y="181767"/>
                </a:lnTo>
                <a:lnTo>
                  <a:pt x="0" y="198005"/>
                </a:lnTo>
                <a:lnTo>
                  <a:pt x="656" y="214244"/>
                </a:lnTo>
                <a:lnTo>
                  <a:pt x="10094" y="260587"/>
                </a:lnTo>
                <a:lnTo>
                  <a:pt x="29664" y="302302"/>
                </a:lnTo>
                <a:lnTo>
                  <a:pt x="57992" y="338013"/>
                </a:lnTo>
                <a:lnTo>
                  <a:pt x="93702" y="366343"/>
                </a:lnTo>
                <a:lnTo>
                  <a:pt x="135418" y="385916"/>
                </a:lnTo>
                <a:lnTo>
                  <a:pt x="181765" y="395354"/>
                </a:lnTo>
                <a:lnTo>
                  <a:pt x="198005" y="396011"/>
                </a:lnTo>
                <a:lnTo>
                  <a:pt x="4588344" y="396011"/>
                </a:lnTo>
                <a:lnTo>
                  <a:pt x="4635929" y="390256"/>
                </a:lnTo>
                <a:lnTo>
                  <a:pt x="4679341" y="373908"/>
                </a:lnTo>
                <a:lnTo>
                  <a:pt x="4717206" y="348345"/>
                </a:lnTo>
                <a:lnTo>
                  <a:pt x="4748148" y="314941"/>
                </a:lnTo>
                <a:lnTo>
                  <a:pt x="4770790" y="275074"/>
                </a:lnTo>
                <a:lnTo>
                  <a:pt x="4783759" y="230121"/>
                </a:lnTo>
                <a:lnTo>
                  <a:pt x="4786350" y="198005"/>
                </a:lnTo>
                <a:lnTo>
                  <a:pt x="4785694" y="181767"/>
                </a:lnTo>
                <a:lnTo>
                  <a:pt x="4776256" y="135423"/>
                </a:lnTo>
                <a:lnTo>
                  <a:pt x="4756685" y="93708"/>
                </a:lnTo>
                <a:lnTo>
                  <a:pt x="4728357" y="57997"/>
                </a:lnTo>
                <a:lnTo>
                  <a:pt x="4692647" y="29667"/>
                </a:lnTo>
                <a:lnTo>
                  <a:pt x="4650931" y="10095"/>
                </a:lnTo>
                <a:lnTo>
                  <a:pt x="4604585" y="656"/>
                </a:lnTo>
                <a:lnTo>
                  <a:pt x="4588344" y="0"/>
                </a:lnTo>
                <a:close/>
              </a:path>
            </a:pathLst>
          </a:custGeom>
          <a:solidFill>
            <a:srgbClr val="1436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3372" y="1187994"/>
            <a:ext cx="4786630" cy="396240"/>
          </a:xfrm>
          <a:custGeom>
            <a:avLst/>
            <a:gdLst/>
            <a:ahLst/>
            <a:cxnLst/>
            <a:rect l="l" t="t" r="r" b="b"/>
            <a:pathLst>
              <a:path w="4786630" h="396240">
                <a:moveTo>
                  <a:pt x="0" y="198005"/>
                </a:moveTo>
                <a:lnTo>
                  <a:pt x="5754" y="150425"/>
                </a:lnTo>
                <a:lnTo>
                  <a:pt x="22100" y="107014"/>
                </a:lnTo>
                <a:lnTo>
                  <a:pt x="47662" y="69149"/>
                </a:lnTo>
                <a:lnTo>
                  <a:pt x="81064" y="38206"/>
                </a:lnTo>
                <a:lnTo>
                  <a:pt x="120931" y="15561"/>
                </a:lnTo>
                <a:lnTo>
                  <a:pt x="165887" y="2591"/>
                </a:lnTo>
                <a:lnTo>
                  <a:pt x="198005" y="0"/>
                </a:lnTo>
                <a:lnTo>
                  <a:pt x="4588344" y="0"/>
                </a:lnTo>
                <a:lnTo>
                  <a:pt x="4604585" y="656"/>
                </a:lnTo>
                <a:lnTo>
                  <a:pt x="4650931" y="10095"/>
                </a:lnTo>
                <a:lnTo>
                  <a:pt x="4692647" y="29667"/>
                </a:lnTo>
                <a:lnTo>
                  <a:pt x="4728357" y="57997"/>
                </a:lnTo>
                <a:lnTo>
                  <a:pt x="4756685" y="93708"/>
                </a:lnTo>
                <a:lnTo>
                  <a:pt x="4776256" y="135423"/>
                </a:lnTo>
                <a:lnTo>
                  <a:pt x="4785694" y="181767"/>
                </a:lnTo>
                <a:lnTo>
                  <a:pt x="4786350" y="198005"/>
                </a:lnTo>
                <a:lnTo>
                  <a:pt x="4785694" y="214244"/>
                </a:lnTo>
                <a:lnTo>
                  <a:pt x="4783759" y="230121"/>
                </a:lnTo>
                <a:lnTo>
                  <a:pt x="4770790" y="275074"/>
                </a:lnTo>
                <a:lnTo>
                  <a:pt x="4748148" y="314941"/>
                </a:lnTo>
                <a:lnTo>
                  <a:pt x="4717206" y="348345"/>
                </a:lnTo>
                <a:lnTo>
                  <a:pt x="4679341" y="373908"/>
                </a:lnTo>
                <a:lnTo>
                  <a:pt x="4635929" y="390256"/>
                </a:lnTo>
                <a:lnTo>
                  <a:pt x="4588344" y="396011"/>
                </a:lnTo>
                <a:lnTo>
                  <a:pt x="198005" y="396011"/>
                </a:lnTo>
                <a:lnTo>
                  <a:pt x="150421" y="390256"/>
                </a:lnTo>
                <a:lnTo>
                  <a:pt x="107008" y="373908"/>
                </a:lnTo>
                <a:lnTo>
                  <a:pt x="69144" y="348345"/>
                </a:lnTo>
                <a:lnTo>
                  <a:pt x="38202" y="314941"/>
                </a:lnTo>
                <a:lnTo>
                  <a:pt x="15559" y="275074"/>
                </a:lnTo>
                <a:lnTo>
                  <a:pt x="2591" y="230121"/>
                </a:lnTo>
                <a:lnTo>
                  <a:pt x="656" y="214244"/>
                </a:lnTo>
                <a:lnTo>
                  <a:pt x="0" y="198005"/>
                </a:lnTo>
                <a:close/>
              </a:path>
            </a:pathLst>
          </a:custGeom>
          <a:ln w="2540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51985">
              <a:lnSpc>
                <a:spcPct val="100000"/>
              </a:lnSpc>
            </a:pPr>
            <a:r>
              <a:rPr dirty="0"/>
              <a:t>T</a:t>
            </a:r>
            <a:r>
              <a:rPr spc="-30" dirty="0"/>
              <a:t>E</a:t>
            </a:r>
            <a:r>
              <a:rPr spc="-5" dirty="0"/>
              <a:t>CH</a:t>
            </a:r>
            <a:r>
              <a:rPr dirty="0"/>
              <a:t>N</a:t>
            </a:r>
            <a:r>
              <a:rPr spc="5" dirty="0"/>
              <a:t>I</a:t>
            </a:r>
            <a:r>
              <a:rPr spc="-5" dirty="0"/>
              <a:t>CA</a:t>
            </a:r>
            <a:r>
              <a:rPr dirty="0"/>
              <a:t>L</a:t>
            </a:r>
            <a:r>
              <a:rPr spc="-20" dirty="0"/>
              <a:t> </a:t>
            </a:r>
            <a:r>
              <a:rPr spc="5" dirty="0"/>
              <a:t>I</a:t>
            </a:r>
            <a:r>
              <a:rPr dirty="0"/>
              <a:t>N</a:t>
            </a:r>
            <a:r>
              <a:rPr spc="-10" dirty="0"/>
              <a:t>F</a:t>
            </a:r>
            <a:r>
              <a:rPr dirty="0"/>
              <a:t>ORM</a:t>
            </a:r>
            <a:r>
              <a:rPr spc="-160" dirty="0"/>
              <a:t>A</a:t>
            </a:r>
            <a:r>
              <a:rPr dirty="0"/>
              <a:t>T</a:t>
            </a:r>
            <a:r>
              <a:rPr spc="5" dirty="0"/>
              <a:t>I</a:t>
            </a:r>
            <a:r>
              <a:rPr dirty="0"/>
              <a:t>ON</a:t>
            </a:r>
            <a:r>
              <a:rPr spc="-70" dirty="0"/>
              <a:t> </a:t>
            </a:r>
            <a:r>
              <a:rPr spc="5" dirty="0"/>
              <a:t>I</a:t>
            </a:r>
            <a:r>
              <a:rPr dirty="0"/>
              <a:t>N</a:t>
            </a:r>
            <a:r>
              <a:rPr spc="-10" dirty="0"/>
              <a:t> </a:t>
            </a:r>
            <a:r>
              <a:rPr dirty="0"/>
              <a:t>BR</a:t>
            </a:r>
            <a:r>
              <a:rPr spc="5" dirty="0"/>
              <a:t>I</a:t>
            </a:r>
            <a:r>
              <a:rPr spc="-10" dirty="0"/>
              <a:t>E</a:t>
            </a:r>
            <a:r>
              <a:rPr dirty="0"/>
              <a:t>F</a:t>
            </a:r>
          </a:p>
        </p:txBody>
      </p:sp>
      <p:sp>
        <p:nvSpPr>
          <p:cNvPr id="6" name="object 6"/>
          <p:cNvSpPr/>
          <p:nvPr/>
        </p:nvSpPr>
        <p:spPr>
          <a:xfrm>
            <a:off x="503681" y="1936375"/>
            <a:ext cx="3250795" cy="4640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84890" y="2000303"/>
            <a:ext cx="2906710" cy="3701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600" b="1" spc="-80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600" b="1" spc="-13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6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sz="1600" b="1" spc="-45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6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ARD</a:t>
            </a:r>
            <a:endParaRPr lang="en-US" sz="1600" b="1" spc="-1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zh-CN" altLang="en-US" sz="16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（西尼康 标准）</a:t>
            </a:r>
            <a:endParaRPr sz="1600" dirty="0">
              <a:latin typeface="Calibri"/>
              <a:cs typeface="Calibri"/>
            </a:endParaRPr>
          </a:p>
          <a:p>
            <a:pPr marL="12700" marR="168275">
              <a:lnSpc>
                <a:spcPct val="100000"/>
              </a:lnSpc>
            </a:pPr>
            <a:r>
              <a:rPr lang="zh-CN" altLang="en-US" sz="1600" spc="-5" dirty="0" smtClean="0">
                <a:solidFill>
                  <a:srgbClr val="17375E"/>
                </a:solidFill>
                <a:latin typeface="Calibri"/>
                <a:cs typeface="Calibri"/>
              </a:rPr>
              <a:t>材料</a:t>
            </a:r>
            <a:r>
              <a:rPr sz="1600" spc="-5" dirty="0" smtClean="0">
                <a:solidFill>
                  <a:srgbClr val="17375E"/>
                </a:solidFill>
                <a:latin typeface="Calibri"/>
                <a:cs typeface="Calibri"/>
              </a:rPr>
              <a:t>:</a:t>
            </a:r>
            <a:r>
              <a:rPr sz="1600" spc="-3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zh-CN" altLang="en-US" sz="1600" spc="-35" dirty="0" smtClean="0">
                <a:solidFill>
                  <a:srgbClr val="17375E"/>
                </a:solidFill>
                <a:latin typeface="Calibri"/>
                <a:cs typeface="Calibri"/>
              </a:rPr>
              <a:t>聚丙烯</a:t>
            </a:r>
            <a:endParaRPr lang="en-US" altLang="zh-CN" sz="1600" spc="-35" dirty="0" smtClean="0">
              <a:solidFill>
                <a:srgbClr val="17375E"/>
              </a:solidFill>
              <a:latin typeface="Calibri"/>
              <a:cs typeface="Calibri"/>
            </a:endParaRPr>
          </a:p>
          <a:p>
            <a:pPr marL="12700" marR="168275">
              <a:lnSpc>
                <a:spcPct val="100000"/>
              </a:lnSpc>
            </a:pPr>
            <a:r>
              <a:rPr lang="zh-CN" altLang="en-US" sz="1600" spc="-5" dirty="0" smtClean="0">
                <a:solidFill>
                  <a:srgbClr val="17375E"/>
                </a:solidFill>
                <a:latin typeface="Calibri"/>
                <a:cs typeface="Calibri"/>
              </a:rPr>
              <a:t>使用期限</a:t>
            </a:r>
            <a:r>
              <a:rPr sz="1600" spc="-5" dirty="0" smtClean="0">
                <a:solidFill>
                  <a:srgbClr val="17375E"/>
                </a:solidFill>
                <a:latin typeface="Calibri"/>
                <a:cs typeface="Calibri"/>
              </a:rPr>
              <a:t>:</a:t>
            </a:r>
            <a:r>
              <a:rPr lang="en-US" sz="1600" spc="-35" dirty="0" smtClean="0">
                <a:solidFill>
                  <a:srgbClr val="17375E"/>
                </a:solidFill>
                <a:latin typeface="Calibri"/>
                <a:cs typeface="Calibri"/>
              </a:rPr>
              <a:t>50</a:t>
            </a:r>
            <a:r>
              <a:rPr lang="zh-CN" altLang="en-US" sz="1600" spc="-35" dirty="0" smtClean="0">
                <a:solidFill>
                  <a:srgbClr val="17375E"/>
                </a:solidFill>
                <a:latin typeface="Calibri"/>
                <a:cs typeface="Calibri"/>
              </a:rPr>
              <a:t>年以上</a:t>
            </a:r>
            <a:endParaRPr lang="en-US" altLang="zh-CN" sz="1600" spc="-35" dirty="0" smtClean="0">
              <a:solidFill>
                <a:srgbClr val="17375E"/>
              </a:solidFill>
              <a:latin typeface="Calibri"/>
              <a:cs typeface="Calibri"/>
            </a:endParaRPr>
          </a:p>
          <a:p>
            <a:pPr marL="12700" marR="168275">
              <a:lnSpc>
                <a:spcPct val="100000"/>
              </a:lnSpc>
            </a:pPr>
            <a:r>
              <a:rPr lang="zh-CN" altLang="en-US" sz="1600" spc="-25" dirty="0">
                <a:solidFill>
                  <a:srgbClr val="17375E"/>
                </a:solidFill>
                <a:latin typeface="Calibri"/>
                <a:cs typeface="Calibri"/>
              </a:rPr>
              <a:t>颜色</a:t>
            </a:r>
            <a:r>
              <a:rPr sz="1600" spc="-5" dirty="0" smtClean="0">
                <a:solidFill>
                  <a:srgbClr val="17375E"/>
                </a:solidFill>
                <a:latin typeface="Calibri"/>
                <a:cs typeface="Calibri"/>
              </a:rPr>
              <a:t>:</a:t>
            </a:r>
            <a:r>
              <a:rPr sz="160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zh-CN" altLang="en-US" sz="1600" dirty="0" smtClean="0">
                <a:solidFill>
                  <a:srgbClr val="17375E"/>
                </a:solidFill>
                <a:latin typeface="Calibri"/>
                <a:cs typeface="Calibri"/>
              </a:rPr>
              <a:t>灰色</a:t>
            </a:r>
            <a:endParaRPr sz="1600" dirty="0">
              <a:latin typeface="Calibri"/>
              <a:cs typeface="Calibri"/>
            </a:endParaRPr>
          </a:p>
          <a:p>
            <a:pPr marL="12700" marR="386080" indent="-635">
              <a:lnSpc>
                <a:spcPct val="100000"/>
              </a:lnSpc>
            </a:pPr>
            <a:r>
              <a:rPr lang="zh-CN" altLang="en-US" sz="1600" spc="-5" dirty="0" smtClean="0">
                <a:solidFill>
                  <a:srgbClr val="17375E"/>
                </a:solidFill>
                <a:latin typeface="Calibri"/>
                <a:cs typeface="Calibri"/>
              </a:rPr>
              <a:t>壁厚</a:t>
            </a:r>
            <a:r>
              <a:rPr sz="1600" spc="-5" dirty="0" smtClean="0">
                <a:solidFill>
                  <a:srgbClr val="17375E"/>
                </a:solidFill>
                <a:latin typeface="Calibri"/>
                <a:cs typeface="Calibri"/>
              </a:rPr>
              <a:t>:</a:t>
            </a:r>
            <a:r>
              <a:rPr sz="160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 smtClean="0">
                <a:solidFill>
                  <a:srgbClr val="17375E"/>
                </a:solidFill>
                <a:latin typeface="Calibri"/>
                <a:cs typeface="Calibri"/>
              </a:rPr>
              <a:t>2</a:t>
            </a:r>
            <a:r>
              <a:rPr sz="1600" dirty="0" smtClean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r>
              <a:rPr sz="1600" spc="-20" dirty="0" smtClean="0">
                <a:solidFill>
                  <a:srgbClr val="17375E"/>
                </a:solidFill>
                <a:latin typeface="Calibri"/>
                <a:cs typeface="Calibri"/>
              </a:rPr>
              <a:t>7</a:t>
            </a:r>
            <a:r>
              <a:rPr lang="zh-CN" altLang="en-US" sz="1600" spc="-20" dirty="0" smtClean="0">
                <a:solidFill>
                  <a:srgbClr val="17375E"/>
                </a:solidFill>
                <a:latin typeface="Calibri"/>
                <a:cs typeface="Calibri"/>
              </a:rPr>
              <a:t>毫米</a:t>
            </a:r>
            <a:r>
              <a:rPr sz="1600" spc="1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 smtClean="0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lang="en-US" sz="1600" spc="-15" dirty="0" smtClean="0">
                <a:solidFill>
                  <a:srgbClr val="17375E"/>
                </a:solidFill>
                <a:latin typeface="Calibri"/>
                <a:cs typeface="Calibri"/>
              </a:rPr>
              <a:t>110</a:t>
            </a:r>
            <a:r>
              <a:rPr lang="zh-CN" altLang="en-US" sz="1600" spc="-15" dirty="0" smtClean="0">
                <a:solidFill>
                  <a:srgbClr val="17375E"/>
                </a:solidFill>
                <a:latin typeface="Calibri"/>
                <a:cs typeface="Calibri"/>
              </a:rPr>
              <a:t>毫米直径</a:t>
            </a:r>
            <a:r>
              <a:rPr sz="1600" spc="-20" dirty="0" smtClean="0">
                <a:solidFill>
                  <a:srgbClr val="17375E"/>
                </a:solidFill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en-US" sz="1600" spc="-40" dirty="0" smtClean="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lang="zh-CN" altLang="en-US" sz="1600" spc="-40" dirty="0" smtClean="0">
                <a:solidFill>
                  <a:srgbClr val="17375E"/>
                </a:solidFill>
                <a:latin typeface="Calibri"/>
                <a:cs typeface="Calibri"/>
              </a:rPr>
              <a:t>对于</a:t>
            </a:r>
            <a:r>
              <a:rPr lang="en-US" altLang="zh-CN" sz="1600" spc="-40" dirty="0" smtClean="0">
                <a:solidFill>
                  <a:srgbClr val="17375E"/>
                </a:solidFill>
                <a:latin typeface="Calibri"/>
                <a:cs typeface="Calibri"/>
              </a:rPr>
              <a:t>80</a:t>
            </a:r>
            <a:r>
              <a:rPr lang="zh-CN" altLang="en-US" sz="1600" spc="-40" dirty="0" smtClean="0">
                <a:solidFill>
                  <a:srgbClr val="17375E"/>
                </a:solidFill>
                <a:latin typeface="Calibri"/>
                <a:cs typeface="Calibri"/>
              </a:rPr>
              <a:t>度污水处理系统，暂时到</a:t>
            </a:r>
            <a:r>
              <a:rPr lang="en-US" altLang="zh-CN" sz="1600" spc="-40" dirty="0" smtClean="0">
                <a:solidFill>
                  <a:srgbClr val="17375E"/>
                </a:solidFill>
                <a:latin typeface="Calibri"/>
                <a:cs typeface="Calibri"/>
              </a:rPr>
              <a:t>95</a:t>
            </a:r>
            <a:r>
              <a:rPr lang="zh-CN" altLang="en-US" sz="1600" spc="-40" dirty="0" smtClean="0">
                <a:solidFill>
                  <a:srgbClr val="17375E"/>
                </a:solidFill>
                <a:latin typeface="Calibri"/>
                <a:cs typeface="Calibri"/>
              </a:rPr>
              <a:t>度</a:t>
            </a:r>
            <a:endParaRPr sz="16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INI</a:t>
            </a:r>
            <a:r>
              <a:rPr sz="1600" b="1" spc="-80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3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6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6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6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6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6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6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lang="en-US" sz="1600" b="1" spc="-1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zh-CN" altLang="en-US" sz="16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（西尼康 舒适）</a:t>
            </a:r>
            <a:endParaRPr sz="1600" dirty="0">
              <a:latin typeface="Calibri"/>
              <a:cs typeface="Calibri"/>
            </a:endParaRPr>
          </a:p>
          <a:p>
            <a:pPr marL="12700" marR="168275">
              <a:lnSpc>
                <a:spcPct val="100000"/>
              </a:lnSpc>
            </a:pPr>
            <a:r>
              <a:rPr lang="zh-CN" altLang="en-US" sz="1600" spc="-5" dirty="0">
                <a:solidFill>
                  <a:srgbClr val="17375E"/>
                </a:solidFill>
                <a:cs typeface="Calibri"/>
              </a:rPr>
              <a:t>材料</a:t>
            </a:r>
            <a:r>
              <a:rPr lang="en-US" altLang="zh-CN" sz="1600" spc="-5" dirty="0">
                <a:solidFill>
                  <a:srgbClr val="17375E"/>
                </a:solidFill>
                <a:cs typeface="Calibri"/>
              </a:rPr>
              <a:t>:</a:t>
            </a:r>
            <a:r>
              <a:rPr lang="zh-CN" altLang="en-US" sz="1600" spc="-35" dirty="0">
                <a:solidFill>
                  <a:srgbClr val="17375E"/>
                </a:solidFill>
                <a:cs typeface="Calibri"/>
              </a:rPr>
              <a:t> </a:t>
            </a:r>
            <a:r>
              <a:rPr lang="zh-CN" altLang="en-US" sz="1600" spc="-35" dirty="0" smtClean="0">
                <a:solidFill>
                  <a:srgbClr val="17375E"/>
                </a:solidFill>
                <a:cs typeface="Calibri"/>
              </a:rPr>
              <a:t>聚丙烯矿物成分</a:t>
            </a:r>
            <a:endParaRPr lang="zh-CN" altLang="en-US" sz="1600" spc="-35" dirty="0">
              <a:solidFill>
                <a:srgbClr val="17375E"/>
              </a:solidFill>
              <a:cs typeface="Calibri"/>
            </a:endParaRPr>
          </a:p>
          <a:p>
            <a:pPr marL="12700" marR="168275">
              <a:lnSpc>
                <a:spcPct val="100000"/>
              </a:lnSpc>
            </a:pPr>
            <a:r>
              <a:rPr lang="zh-CN" altLang="en-US" sz="1600" spc="-5" dirty="0">
                <a:solidFill>
                  <a:srgbClr val="17375E"/>
                </a:solidFill>
                <a:cs typeface="Calibri"/>
              </a:rPr>
              <a:t>使用期限</a:t>
            </a:r>
            <a:r>
              <a:rPr lang="en-US" altLang="zh-CN" sz="1600" spc="-5" dirty="0">
                <a:solidFill>
                  <a:srgbClr val="17375E"/>
                </a:solidFill>
                <a:cs typeface="Calibri"/>
              </a:rPr>
              <a:t>:</a:t>
            </a:r>
            <a:r>
              <a:rPr lang="en-US" altLang="zh-CN" sz="1600" spc="-35" dirty="0">
                <a:solidFill>
                  <a:srgbClr val="17375E"/>
                </a:solidFill>
                <a:cs typeface="Calibri"/>
              </a:rPr>
              <a:t>50</a:t>
            </a:r>
            <a:r>
              <a:rPr lang="zh-CN" altLang="en-US" sz="1600" spc="-35" dirty="0">
                <a:solidFill>
                  <a:srgbClr val="17375E"/>
                </a:solidFill>
                <a:cs typeface="Calibri"/>
              </a:rPr>
              <a:t>年以上</a:t>
            </a:r>
          </a:p>
          <a:p>
            <a:pPr marL="12700" marR="168275">
              <a:lnSpc>
                <a:spcPct val="100000"/>
              </a:lnSpc>
            </a:pPr>
            <a:r>
              <a:rPr lang="zh-CN" altLang="en-US" sz="1600" spc="-25" dirty="0">
                <a:solidFill>
                  <a:srgbClr val="17375E"/>
                </a:solidFill>
                <a:cs typeface="Calibri"/>
              </a:rPr>
              <a:t>颜色</a:t>
            </a:r>
            <a:r>
              <a:rPr lang="en-US" altLang="zh-CN" sz="1600" spc="-5" dirty="0">
                <a:solidFill>
                  <a:srgbClr val="17375E"/>
                </a:solidFill>
                <a:cs typeface="Calibri"/>
              </a:rPr>
              <a:t>:</a:t>
            </a:r>
            <a:r>
              <a:rPr lang="zh-CN" altLang="en-US" sz="1600" dirty="0">
                <a:solidFill>
                  <a:srgbClr val="17375E"/>
                </a:solidFill>
                <a:cs typeface="Calibri"/>
              </a:rPr>
              <a:t> </a:t>
            </a:r>
            <a:r>
              <a:rPr lang="zh-CN" altLang="en-US" sz="1600" dirty="0" smtClean="0">
                <a:solidFill>
                  <a:srgbClr val="17375E"/>
                </a:solidFill>
                <a:cs typeface="Calibri"/>
              </a:rPr>
              <a:t>白色</a:t>
            </a:r>
            <a:endParaRPr lang="zh-CN" altLang="en-US" sz="1600" dirty="0">
              <a:cs typeface="Calibri"/>
            </a:endParaRPr>
          </a:p>
          <a:p>
            <a:pPr marL="12700" marR="386080" indent="-635">
              <a:lnSpc>
                <a:spcPct val="100000"/>
              </a:lnSpc>
            </a:pPr>
            <a:r>
              <a:rPr lang="zh-CN" altLang="en-US" sz="1600" spc="-5" dirty="0">
                <a:solidFill>
                  <a:srgbClr val="17375E"/>
                </a:solidFill>
                <a:cs typeface="Calibri"/>
              </a:rPr>
              <a:t>壁厚</a:t>
            </a:r>
            <a:r>
              <a:rPr lang="en-US" altLang="zh-CN" sz="1600" spc="-5" dirty="0">
                <a:solidFill>
                  <a:srgbClr val="17375E"/>
                </a:solidFill>
                <a:cs typeface="Calibri"/>
              </a:rPr>
              <a:t>:</a:t>
            </a:r>
            <a:r>
              <a:rPr lang="zh-CN" altLang="en-US" sz="1600" dirty="0">
                <a:solidFill>
                  <a:srgbClr val="17375E"/>
                </a:solidFill>
                <a:cs typeface="Calibri"/>
              </a:rPr>
              <a:t> </a:t>
            </a:r>
            <a:r>
              <a:rPr lang="en-US" altLang="zh-CN" sz="1600" spc="-15" dirty="0" smtClean="0">
                <a:solidFill>
                  <a:srgbClr val="17375E"/>
                </a:solidFill>
                <a:cs typeface="Calibri"/>
              </a:rPr>
              <a:t>3.4</a:t>
            </a:r>
            <a:r>
              <a:rPr lang="zh-CN" altLang="en-US" sz="1600" spc="-20" dirty="0" smtClean="0">
                <a:solidFill>
                  <a:srgbClr val="17375E"/>
                </a:solidFill>
                <a:cs typeface="Calibri"/>
              </a:rPr>
              <a:t>毫米</a:t>
            </a:r>
            <a:r>
              <a:rPr lang="zh-CN" altLang="en-US" sz="1600" spc="15" dirty="0" smtClean="0">
                <a:solidFill>
                  <a:srgbClr val="17375E"/>
                </a:solidFill>
                <a:cs typeface="Calibri"/>
              </a:rPr>
              <a:t> </a:t>
            </a:r>
            <a:r>
              <a:rPr lang="en-US" altLang="zh-CN" sz="1600" spc="-15" dirty="0">
                <a:solidFill>
                  <a:srgbClr val="17375E"/>
                </a:solidFill>
                <a:cs typeface="Calibri"/>
              </a:rPr>
              <a:t>(110</a:t>
            </a:r>
            <a:r>
              <a:rPr lang="zh-CN" altLang="en-US" sz="1600" spc="-15" dirty="0">
                <a:solidFill>
                  <a:srgbClr val="17375E"/>
                </a:solidFill>
                <a:cs typeface="Calibri"/>
              </a:rPr>
              <a:t>毫米直径</a:t>
            </a:r>
            <a:r>
              <a:rPr lang="en-US" altLang="zh-CN" sz="1600" spc="-20" dirty="0" smtClean="0">
                <a:solidFill>
                  <a:srgbClr val="17375E"/>
                </a:solidFill>
                <a:cs typeface="Calibri"/>
              </a:rPr>
              <a:t>)</a:t>
            </a:r>
            <a:endParaRPr lang="zh-CN" altLang="en-US" sz="1600" dirty="0"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571132"/>
            <a:ext cx="2420620" cy="287020"/>
          </a:xfrm>
          <a:custGeom>
            <a:avLst/>
            <a:gdLst/>
            <a:ahLst/>
            <a:cxnLst/>
            <a:rect l="l" t="t" r="r" b="b"/>
            <a:pathLst>
              <a:path w="2420620" h="287020">
                <a:moveTo>
                  <a:pt x="0" y="286867"/>
                </a:moveTo>
                <a:lnTo>
                  <a:pt x="2420480" y="286867"/>
                </a:lnTo>
                <a:lnTo>
                  <a:pt x="2420480" y="0"/>
                </a:lnTo>
                <a:lnTo>
                  <a:pt x="0" y="0"/>
                </a:lnTo>
                <a:lnTo>
                  <a:pt x="0" y="286867"/>
                </a:lnTo>
                <a:close/>
              </a:path>
            </a:pathLst>
          </a:custGeom>
          <a:solidFill>
            <a:srgbClr val="1436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53171" y="4221213"/>
            <a:ext cx="1441699" cy="1642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68788" y="1925916"/>
            <a:ext cx="1584958" cy="15849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30" dirty="0"/>
              <a:pPr marL="25400">
                <a:lnSpc>
                  <a:spcPct val="100000"/>
                </a:lnSpc>
              </a:pPr>
              <a:t>17</a:t>
            </a:fld>
            <a:endParaRPr spc="30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425" cy="18697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43372" y="1187994"/>
            <a:ext cx="4786630" cy="396240"/>
          </a:xfrm>
          <a:custGeom>
            <a:avLst/>
            <a:gdLst/>
            <a:ahLst/>
            <a:cxnLst/>
            <a:rect l="l" t="t" r="r" b="b"/>
            <a:pathLst>
              <a:path w="4786630" h="396240">
                <a:moveTo>
                  <a:pt x="4588344" y="0"/>
                </a:moveTo>
                <a:lnTo>
                  <a:pt x="198005" y="0"/>
                </a:lnTo>
                <a:lnTo>
                  <a:pt x="181765" y="656"/>
                </a:lnTo>
                <a:lnTo>
                  <a:pt x="135418" y="10095"/>
                </a:lnTo>
                <a:lnTo>
                  <a:pt x="93702" y="29667"/>
                </a:lnTo>
                <a:lnTo>
                  <a:pt x="57992" y="57997"/>
                </a:lnTo>
                <a:lnTo>
                  <a:pt x="29664" y="93708"/>
                </a:lnTo>
                <a:lnTo>
                  <a:pt x="10094" y="135423"/>
                </a:lnTo>
                <a:lnTo>
                  <a:pt x="656" y="181767"/>
                </a:lnTo>
                <a:lnTo>
                  <a:pt x="0" y="198005"/>
                </a:lnTo>
                <a:lnTo>
                  <a:pt x="656" y="214244"/>
                </a:lnTo>
                <a:lnTo>
                  <a:pt x="10094" y="260587"/>
                </a:lnTo>
                <a:lnTo>
                  <a:pt x="29664" y="302302"/>
                </a:lnTo>
                <a:lnTo>
                  <a:pt x="57992" y="338013"/>
                </a:lnTo>
                <a:lnTo>
                  <a:pt x="93702" y="366343"/>
                </a:lnTo>
                <a:lnTo>
                  <a:pt x="135418" y="385916"/>
                </a:lnTo>
                <a:lnTo>
                  <a:pt x="181765" y="395354"/>
                </a:lnTo>
                <a:lnTo>
                  <a:pt x="198005" y="396011"/>
                </a:lnTo>
                <a:lnTo>
                  <a:pt x="4588344" y="396011"/>
                </a:lnTo>
                <a:lnTo>
                  <a:pt x="4635929" y="390256"/>
                </a:lnTo>
                <a:lnTo>
                  <a:pt x="4679341" y="373908"/>
                </a:lnTo>
                <a:lnTo>
                  <a:pt x="4717206" y="348345"/>
                </a:lnTo>
                <a:lnTo>
                  <a:pt x="4748148" y="314941"/>
                </a:lnTo>
                <a:lnTo>
                  <a:pt x="4770790" y="275074"/>
                </a:lnTo>
                <a:lnTo>
                  <a:pt x="4783759" y="230121"/>
                </a:lnTo>
                <a:lnTo>
                  <a:pt x="4786350" y="198005"/>
                </a:lnTo>
                <a:lnTo>
                  <a:pt x="4785694" y="181767"/>
                </a:lnTo>
                <a:lnTo>
                  <a:pt x="4776256" y="135423"/>
                </a:lnTo>
                <a:lnTo>
                  <a:pt x="4756685" y="93708"/>
                </a:lnTo>
                <a:lnTo>
                  <a:pt x="4728357" y="57997"/>
                </a:lnTo>
                <a:lnTo>
                  <a:pt x="4692647" y="29667"/>
                </a:lnTo>
                <a:lnTo>
                  <a:pt x="4650931" y="10095"/>
                </a:lnTo>
                <a:lnTo>
                  <a:pt x="4604585" y="656"/>
                </a:lnTo>
                <a:lnTo>
                  <a:pt x="4588344" y="0"/>
                </a:lnTo>
                <a:close/>
              </a:path>
            </a:pathLst>
          </a:custGeom>
          <a:solidFill>
            <a:srgbClr val="1436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3372" y="1187994"/>
            <a:ext cx="4786630" cy="396240"/>
          </a:xfrm>
          <a:custGeom>
            <a:avLst/>
            <a:gdLst/>
            <a:ahLst/>
            <a:cxnLst/>
            <a:rect l="l" t="t" r="r" b="b"/>
            <a:pathLst>
              <a:path w="4786630" h="396240">
                <a:moveTo>
                  <a:pt x="0" y="198005"/>
                </a:moveTo>
                <a:lnTo>
                  <a:pt x="5754" y="150425"/>
                </a:lnTo>
                <a:lnTo>
                  <a:pt x="22100" y="107014"/>
                </a:lnTo>
                <a:lnTo>
                  <a:pt x="47662" y="69149"/>
                </a:lnTo>
                <a:lnTo>
                  <a:pt x="81064" y="38206"/>
                </a:lnTo>
                <a:lnTo>
                  <a:pt x="120931" y="15561"/>
                </a:lnTo>
                <a:lnTo>
                  <a:pt x="165887" y="2591"/>
                </a:lnTo>
                <a:lnTo>
                  <a:pt x="198005" y="0"/>
                </a:lnTo>
                <a:lnTo>
                  <a:pt x="4588344" y="0"/>
                </a:lnTo>
                <a:lnTo>
                  <a:pt x="4604585" y="656"/>
                </a:lnTo>
                <a:lnTo>
                  <a:pt x="4650931" y="10095"/>
                </a:lnTo>
                <a:lnTo>
                  <a:pt x="4692647" y="29667"/>
                </a:lnTo>
                <a:lnTo>
                  <a:pt x="4728357" y="57997"/>
                </a:lnTo>
                <a:lnTo>
                  <a:pt x="4756685" y="93708"/>
                </a:lnTo>
                <a:lnTo>
                  <a:pt x="4776256" y="135423"/>
                </a:lnTo>
                <a:lnTo>
                  <a:pt x="4785694" y="181767"/>
                </a:lnTo>
                <a:lnTo>
                  <a:pt x="4786350" y="198005"/>
                </a:lnTo>
                <a:lnTo>
                  <a:pt x="4785694" y="214244"/>
                </a:lnTo>
                <a:lnTo>
                  <a:pt x="4783759" y="230121"/>
                </a:lnTo>
                <a:lnTo>
                  <a:pt x="4770790" y="275074"/>
                </a:lnTo>
                <a:lnTo>
                  <a:pt x="4748148" y="314941"/>
                </a:lnTo>
                <a:lnTo>
                  <a:pt x="4717206" y="348345"/>
                </a:lnTo>
                <a:lnTo>
                  <a:pt x="4679341" y="373908"/>
                </a:lnTo>
                <a:lnTo>
                  <a:pt x="4635929" y="390256"/>
                </a:lnTo>
                <a:lnTo>
                  <a:pt x="4588344" y="396011"/>
                </a:lnTo>
                <a:lnTo>
                  <a:pt x="198005" y="396011"/>
                </a:lnTo>
                <a:lnTo>
                  <a:pt x="150421" y="390256"/>
                </a:lnTo>
                <a:lnTo>
                  <a:pt x="107008" y="373908"/>
                </a:lnTo>
                <a:lnTo>
                  <a:pt x="69144" y="348345"/>
                </a:lnTo>
                <a:lnTo>
                  <a:pt x="38202" y="314941"/>
                </a:lnTo>
                <a:lnTo>
                  <a:pt x="15559" y="275074"/>
                </a:lnTo>
                <a:lnTo>
                  <a:pt x="2591" y="230121"/>
                </a:lnTo>
                <a:lnTo>
                  <a:pt x="656" y="214244"/>
                </a:lnTo>
                <a:lnTo>
                  <a:pt x="0" y="198005"/>
                </a:lnTo>
                <a:close/>
              </a:path>
            </a:pathLst>
          </a:custGeom>
          <a:ln w="2540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7262" y="4984377"/>
            <a:ext cx="1586865" cy="1560195"/>
          </a:xfrm>
          <a:custGeom>
            <a:avLst/>
            <a:gdLst/>
            <a:ahLst/>
            <a:cxnLst/>
            <a:rect l="l" t="t" r="r" b="b"/>
            <a:pathLst>
              <a:path w="1586865" h="1560195">
                <a:moveTo>
                  <a:pt x="1477137" y="0"/>
                </a:moveTo>
                <a:lnTo>
                  <a:pt x="106549" y="42"/>
                </a:lnTo>
                <a:lnTo>
                  <a:pt x="64960" y="9483"/>
                </a:lnTo>
                <a:lnTo>
                  <a:pt x="31105" y="33128"/>
                </a:lnTo>
                <a:lnTo>
                  <a:pt x="8334" y="67626"/>
                </a:lnTo>
                <a:lnTo>
                  <a:pt x="0" y="109626"/>
                </a:lnTo>
                <a:lnTo>
                  <a:pt x="42" y="1453303"/>
                </a:lnTo>
                <a:lnTo>
                  <a:pt x="9483" y="1494897"/>
                </a:lnTo>
                <a:lnTo>
                  <a:pt x="33128" y="1528751"/>
                </a:lnTo>
                <a:lnTo>
                  <a:pt x="67626" y="1551519"/>
                </a:lnTo>
                <a:lnTo>
                  <a:pt x="109626" y="1559852"/>
                </a:lnTo>
                <a:lnTo>
                  <a:pt x="1480213" y="1559809"/>
                </a:lnTo>
                <a:lnTo>
                  <a:pt x="1521802" y="1550370"/>
                </a:lnTo>
                <a:lnTo>
                  <a:pt x="1555658" y="1526728"/>
                </a:lnTo>
                <a:lnTo>
                  <a:pt x="1578428" y="1492230"/>
                </a:lnTo>
                <a:lnTo>
                  <a:pt x="1586763" y="1450225"/>
                </a:lnTo>
                <a:lnTo>
                  <a:pt x="1586721" y="106549"/>
                </a:lnTo>
                <a:lnTo>
                  <a:pt x="1577279" y="64960"/>
                </a:lnTo>
                <a:lnTo>
                  <a:pt x="1553634" y="31105"/>
                </a:lnTo>
                <a:lnTo>
                  <a:pt x="1519136" y="8334"/>
                </a:lnTo>
                <a:lnTo>
                  <a:pt x="1477137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7262" y="4984377"/>
            <a:ext cx="1586865" cy="1560195"/>
          </a:xfrm>
          <a:custGeom>
            <a:avLst/>
            <a:gdLst/>
            <a:ahLst/>
            <a:cxnLst/>
            <a:rect l="l" t="t" r="r" b="b"/>
            <a:pathLst>
              <a:path w="1586865" h="1560195">
                <a:moveTo>
                  <a:pt x="0" y="109626"/>
                </a:moveTo>
                <a:lnTo>
                  <a:pt x="8334" y="67626"/>
                </a:lnTo>
                <a:lnTo>
                  <a:pt x="31105" y="33128"/>
                </a:lnTo>
                <a:lnTo>
                  <a:pt x="64960" y="9483"/>
                </a:lnTo>
                <a:lnTo>
                  <a:pt x="106549" y="42"/>
                </a:lnTo>
                <a:lnTo>
                  <a:pt x="1477137" y="0"/>
                </a:lnTo>
                <a:lnTo>
                  <a:pt x="1491763" y="967"/>
                </a:lnTo>
                <a:lnTo>
                  <a:pt x="1531635" y="14486"/>
                </a:lnTo>
                <a:lnTo>
                  <a:pt x="1562887" y="41324"/>
                </a:lnTo>
                <a:lnTo>
                  <a:pt x="1582170" y="78129"/>
                </a:lnTo>
                <a:lnTo>
                  <a:pt x="1586763" y="1450225"/>
                </a:lnTo>
                <a:lnTo>
                  <a:pt x="1585795" y="1464855"/>
                </a:lnTo>
                <a:lnTo>
                  <a:pt x="1572276" y="1504729"/>
                </a:lnTo>
                <a:lnTo>
                  <a:pt x="1545439" y="1535980"/>
                </a:lnTo>
                <a:lnTo>
                  <a:pt x="1508633" y="1555260"/>
                </a:lnTo>
                <a:lnTo>
                  <a:pt x="109626" y="1559852"/>
                </a:lnTo>
                <a:lnTo>
                  <a:pt x="94999" y="1558884"/>
                </a:lnTo>
                <a:lnTo>
                  <a:pt x="55128" y="1545368"/>
                </a:lnTo>
                <a:lnTo>
                  <a:pt x="23875" y="1518533"/>
                </a:lnTo>
                <a:lnTo>
                  <a:pt x="4592" y="1481727"/>
                </a:lnTo>
                <a:lnTo>
                  <a:pt x="0" y="109626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975" y="5217459"/>
            <a:ext cx="1873885" cy="1488440"/>
          </a:xfrm>
          <a:custGeom>
            <a:avLst/>
            <a:gdLst/>
            <a:ahLst/>
            <a:cxnLst/>
            <a:rect l="l" t="t" r="r" b="b"/>
            <a:pathLst>
              <a:path w="1873885" h="1488440">
                <a:moveTo>
                  <a:pt x="1769059" y="0"/>
                </a:moveTo>
                <a:lnTo>
                  <a:pt x="104584" y="0"/>
                </a:lnTo>
                <a:lnTo>
                  <a:pt x="95079" y="426"/>
                </a:lnTo>
                <a:lnTo>
                  <a:pt x="54652" y="12667"/>
                </a:lnTo>
                <a:lnTo>
                  <a:pt x="23052" y="39077"/>
                </a:lnTo>
                <a:lnTo>
                  <a:pt x="3961" y="75976"/>
                </a:lnTo>
                <a:lnTo>
                  <a:pt x="0" y="104584"/>
                </a:lnTo>
                <a:lnTo>
                  <a:pt x="426" y="1393056"/>
                </a:lnTo>
                <a:lnTo>
                  <a:pt x="12667" y="1433482"/>
                </a:lnTo>
                <a:lnTo>
                  <a:pt x="39077" y="1465082"/>
                </a:lnTo>
                <a:lnTo>
                  <a:pt x="75976" y="1484174"/>
                </a:lnTo>
                <a:lnTo>
                  <a:pt x="104584" y="1488135"/>
                </a:lnTo>
                <a:lnTo>
                  <a:pt x="1778576" y="1487708"/>
                </a:lnTo>
                <a:lnTo>
                  <a:pt x="1819005" y="1475464"/>
                </a:lnTo>
                <a:lnTo>
                  <a:pt x="1850605" y="1449054"/>
                </a:lnTo>
                <a:lnTo>
                  <a:pt x="1869695" y="1412157"/>
                </a:lnTo>
                <a:lnTo>
                  <a:pt x="1873656" y="1383550"/>
                </a:lnTo>
                <a:lnTo>
                  <a:pt x="1873656" y="104584"/>
                </a:lnTo>
                <a:lnTo>
                  <a:pt x="1860985" y="54646"/>
                </a:lnTo>
                <a:lnTo>
                  <a:pt x="1834573" y="23050"/>
                </a:lnTo>
                <a:lnTo>
                  <a:pt x="1797671" y="3960"/>
                </a:lnTo>
                <a:lnTo>
                  <a:pt x="1769059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975" y="5217459"/>
            <a:ext cx="1873885" cy="1488440"/>
          </a:xfrm>
          <a:custGeom>
            <a:avLst/>
            <a:gdLst/>
            <a:ahLst/>
            <a:cxnLst/>
            <a:rect l="l" t="t" r="r" b="b"/>
            <a:pathLst>
              <a:path w="1873885" h="1488440">
                <a:moveTo>
                  <a:pt x="0" y="104584"/>
                </a:moveTo>
                <a:lnTo>
                  <a:pt x="8707" y="62738"/>
                </a:lnTo>
                <a:lnTo>
                  <a:pt x="32377" y="28926"/>
                </a:lnTo>
                <a:lnTo>
                  <a:pt x="67328" y="6830"/>
                </a:lnTo>
                <a:lnTo>
                  <a:pt x="104584" y="0"/>
                </a:lnTo>
                <a:lnTo>
                  <a:pt x="1769059" y="0"/>
                </a:lnTo>
                <a:lnTo>
                  <a:pt x="1783675" y="1012"/>
                </a:lnTo>
                <a:lnTo>
                  <a:pt x="1823256" y="15115"/>
                </a:lnTo>
                <a:lnTo>
                  <a:pt x="1853574" y="42951"/>
                </a:lnTo>
                <a:lnTo>
                  <a:pt x="1870949" y="80841"/>
                </a:lnTo>
                <a:lnTo>
                  <a:pt x="1873656" y="104584"/>
                </a:lnTo>
                <a:lnTo>
                  <a:pt x="1873656" y="1383550"/>
                </a:lnTo>
                <a:lnTo>
                  <a:pt x="1864949" y="1425394"/>
                </a:lnTo>
                <a:lnTo>
                  <a:pt x="1841280" y="1459204"/>
                </a:lnTo>
                <a:lnTo>
                  <a:pt x="1806328" y="1481301"/>
                </a:lnTo>
                <a:lnTo>
                  <a:pt x="104584" y="1488135"/>
                </a:lnTo>
                <a:lnTo>
                  <a:pt x="62738" y="1479427"/>
                </a:lnTo>
                <a:lnTo>
                  <a:pt x="28926" y="1455757"/>
                </a:lnTo>
                <a:lnTo>
                  <a:pt x="6830" y="1420806"/>
                </a:lnTo>
                <a:lnTo>
                  <a:pt x="426" y="1393056"/>
                </a:lnTo>
                <a:lnTo>
                  <a:pt x="0" y="104584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38485" y="1658457"/>
            <a:ext cx="5327650" cy="2129155"/>
          </a:xfrm>
          <a:custGeom>
            <a:avLst/>
            <a:gdLst/>
            <a:ahLst/>
            <a:cxnLst/>
            <a:rect l="l" t="t" r="r" b="b"/>
            <a:pathLst>
              <a:path w="5327650" h="2129154">
                <a:moveTo>
                  <a:pt x="5177980" y="0"/>
                </a:moveTo>
                <a:lnTo>
                  <a:pt x="149631" y="0"/>
                </a:lnTo>
                <a:lnTo>
                  <a:pt x="139854" y="314"/>
                </a:lnTo>
                <a:lnTo>
                  <a:pt x="97953" y="9163"/>
                </a:lnTo>
                <a:lnTo>
                  <a:pt x="61290" y="28848"/>
                </a:lnTo>
                <a:lnTo>
                  <a:pt x="31664" y="57570"/>
                </a:lnTo>
                <a:lnTo>
                  <a:pt x="10872" y="93531"/>
                </a:lnTo>
                <a:lnTo>
                  <a:pt x="712" y="134932"/>
                </a:lnTo>
                <a:lnTo>
                  <a:pt x="0" y="149631"/>
                </a:lnTo>
                <a:lnTo>
                  <a:pt x="314" y="1989261"/>
                </a:lnTo>
                <a:lnTo>
                  <a:pt x="9163" y="2031163"/>
                </a:lnTo>
                <a:lnTo>
                  <a:pt x="28848" y="2067826"/>
                </a:lnTo>
                <a:lnTo>
                  <a:pt x="57570" y="2097452"/>
                </a:lnTo>
                <a:lnTo>
                  <a:pt x="93531" y="2118244"/>
                </a:lnTo>
                <a:lnTo>
                  <a:pt x="134932" y="2128404"/>
                </a:lnTo>
                <a:lnTo>
                  <a:pt x="149631" y="2129116"/>
                </a:lnTo>
                <a:lnTo>
                  <a:pt x="5177980" y="2129116"/>
                </a:lnTo>
                <a:lnTo>
                  <a:pt x="5216184" y="2124195"/>
                </a:lnTo>
                <a:lnTo>
                  <a:pt x="5254793" y="2107922"/>
                </a:lnTo>
                <a:lnTo>
                  <a:pt x="5286965" y="2082013"/>
                </a:lnTo>
                <a:lnTo>
                  <a:pt x="5310901" y="2048265"/>
                </a:lnTo>
                <a:lnTo>
                  <a:pt x="5324805" y="2008478"/>
                </a:lnTo>
                <a:lnTo>
                  <a:pt x="5327611" y="1979485"/>
                </a:lnTo>
                <a:lnTo>
                  <a:pt x="5327611" y="149631"/>
                </a:lnTo>
                <a:lnTo>
                  <a:pt x="5322690" y="111427"/>
                </a:lnTo>
                <a:lnTo>
                  <a:pt x="5306417" y="72818"/>
                </a:lnTo>
                <a:lnTo>
                  <a:pt x="5280508" y="40646"/>
                </a:lnTo>
                <a:lnTo>
                  <a:pt x="5246760" y="16710"/>
                </a:lnTo>
                <a:lnTo>
                  <a:pt x="5206973" y="2806"/>
                </a:lnTo>
                <a:lnTo>
                  <a:pt x="5177980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8485" y="1658457"/>
            <a:ext cx="5327650" cy="2129155"/>
          </a:xfrm>
          <a:custGeom>
            <a:avLst/>
            <a:gdLst/>
            <a:ahLst/>
            <a:cxnLst/>
            <a:rect l="l" t="t" r="r" b="b"/>
            <a:pathLst>
              <a:path w="5327650" h="2129154">
                <a:moveTo>
                  <a:pt x="0" y="149631"/>
                </a:moveTo>
                <a:lnTo>
                  <a:pt x="6215" y="106815"/>
                </a:lnTo>
                <a:lnTo>
                  <a:pt x="23662" y="68841"/>
                </a:lnTo>
                <a:lnTo>
                  <a:pt x="50544" y="37507"/>
                </a:lnTo>
                <a:lnTo>
                  <a:pt x="85061" y="14610"/>
                </a:lnTo>
                <a:lnTo>
                  <a:pt x="125416" y="1949"/>
                </a:lnTo>
                <a:lnTo>
                  <a:pt x="149631" y="0"/>
                </a:lnTo>
                <a:lnTo>
                  <a:pt x="5177980" y="0"/>
                </a:lnTo>
                <a:lnTo>
                  <a:pt x="5220795" y="6215"/>
                </a:lnTo>
                <a:lnTo>
                  <a:pt x="5258770" y="23662"/>
                </a:lnTo>
                <a:lnTo>
                  <a:pt x="5290104" y="50544"/>
                </a:lnTo>
                <a:lnTo>
                  <a:pt x="5313001" y="85061"/>
                </a:lnTo>
                <a:lnTo>
                  <a:pt x="5325662" y="125416"/>
                </a:lnTo>
                <a:lnTo>
                  <a:pt x="5327611" y="149631"/>
                </a:lnTo>
                <a:lnTo>
                  <a:pt x="5327611" y="1979485"/>
                </a:lnTo>
                <a:lnTo>
                  <a:pt x="5321396" y="2022300"/>
                </a:lnTo>
                <a:lnTo>
                  <a:pt x="5303948" y="2060275"/>
                </a:lnTo>
                <a:lnTo>
                  <a:pt x="5277067" y="2091609"/>
                </a:lnTo>
                <a:lnTo>
                  <a:pt x="5242550" y="2114506"/>
                </a:lnTo>
                <a:lnTo>
                  <a:pt x="5202195" y="2127167"/>
                </a:lnTo>
                <a:lnTo>
                  <a:pt x="5177980" y="2129116"/>
                </a:lnTo>
                <a:lnTo>
                  <a:pt x="149631" y="2129116"/>
                </a:lnTo>
                <a:lnTo>
                  <a:pt x="134932" y="2128404"/>
                </a:lnTo>
                <a:lnTo>
                  <a:pt x="93531" y="2118244"/>
                </a:lnTo>
                <a:lnTo>
                  <a:pt x="57570" y="2097452"/>
                </a:lnTo>
                <a:lnTo>
                  <a:pt x="28848" y="2067826"/>
                </a:lnTo>
                <a:lnTo>
                  <a:pt x="9163" y="2031163"/>
                </a:lnTo>
                <a:lnTo>
                  <a:pt x="314" y="1989261"/>
                </a:lnTo>
                <a:lnTo>
                  <a:pt x="0" y="149631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005" y="1837763"/>
            <a:ext cx="3164840" cy="2411730"/>
          </a:xfrm>
          <a:custGeom>
            <a:avLst/>
            <a:gdLst/>
            <a:ahLst/>
            <a:cxnLst/>
            <a:rect l="l" t="t" r="r" b="b"/>
            <a:pathLst>
              <a:path w="3164840" h="2411729">
                <a:moveTo>
                  <a:pt x="2995053" y="0"/>
                </a:moveTo>
                <a:lnTo>
                  <a:pt x="169481" y="0"/>
                </a:lnTo>
                <a:lnTo>
                  <a:pt x="156616" y="480"/>
                </a:lnTo>
                <a:lnTo>
                  <a:pt x="114602" y="9083"/>
                </a:lnTo>
                <a:lnTo>
                  <a:pt x="77083" y="27379"/>
                </a:lnTo>
                <a:lnTo>
                  <a:pt x="45462" y="53970"/>
                </a:lnTo>
                <a:lnTo>
                  <a:pt x="21139" y="87451"/>
                </a:lnTo>
                <a:lnTo>
                  <a:pt x="5518" y="126422"/>
                </a:lnTo>
                <a:lnTo>
                  <a:pt x="0" y="169481"/>
                </a:lnTo>
                <a:lnTo>
                  <a:pt x="0" y="2242032"/>
                </a:lnTo>
                <a:lnTo>
                  <a:pt x="5069" y="2283337"/>
                </a:lnTo>
                <a:lnTo>
                  <a:pt x="20290" y="2322510"/>
                </a:lnTo>
                <a:lnTo>
                  <a:pt x="44271" y="2356253"/>
                </a:lnTo>
                <a:lnTo>
                  <a:pt x="75611" y="2383164"/>
                </a:lnTo>
                <a:lnTo>
                  <a:pt x="112908" y="2401841"/>
                </a:lnTo>
                <a:lnTo>
                  <a:pt x="154760" y="2410883"/>
                </a:lnTo>
                <a:lnTo>
                  <a:pt x="169481" y="2411514"/>
                </a:lnTo>
                <a:lnTo>
                  <a:pt x="2995053" y="2411514"/>
                </a:lnTo>
                <a:lnTo>
                  <a:pt x="3036362" y="2406444"/>
                </a:lnTo>
                <a:lnTo>
                  <a:pt x="3075536" y="2391223"/>
                </a:lnTo>
                <a:lnTo>
                  <a:pt x="3109279" y="2367242"/>
                </a:lnTo>
                <a:lnTo>
                  <a:pt x="3136188" y="2335902"/>
                </a:lnTo>
                <a:lnTo>
                  <a:pt x="3154864" y="2298605"/>
                </a:lnTo>
                <a:lnTo>
                  <a:pt x="3163904" y="2256753"/>
                </a:lnTo>
                <a:lnTo>
                  <a:pt x="3164535" y="2242032"/>
                </a:lnTo>
                <a:lnTo>
                  <a:pt x="3164535" y="169481"/>
                </a:lnTo>
                <a:lnTo>
                  <a:pt x="3159466" y="128176"/>
                </a:lnTo>
                <a:lnTo>
                  <a:pt x="3144247" y="89003"/>
                </a:lnTo>
                <a:lnTo>
                  <a:pt x="3120267" y="55260"/>
                </a:lnTo>
                <a:lnTo>
                  <a:pt x="3088928" y="28349"/>
                </a:lnTo>
                <a:lnTo>
                  <a:pt x="3051631" y="9672"/>
                </a:lnTo>
                <a:lnTo>
                  <a:pt x="3009776" y="630"/>
                </a:lnTo>
                <a:lnTo>
                  <a:pt x="2995053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005" y="1837763"/>
            <a:ext cx="3164840" cy="2411730"/>
          </a:xfrm>
          <a:custGeom>
            <a:avLst/>
            <a:gdLst/>
            <a:ahLst/>
            <a:cxnLst/>
            <a:rect l="l" t="t" r="r" b="b"/>
            <a:pathLst>
              <a:path w="3164840" h="2411729">
                <a:moveTo>
                  <a:pt x="0" y="169481"/>
                </a:moveTo>
                <a:lnTo>
                  <a:pt x="5518" y="126422"/>
                </a:lnTo>
                <a:lnTo>
                  <a:pt x="21139" y="87451"/>
                </a:lnTo>
                <a:lnTo>
                  <a:pt x="45462" y="53970"/>
                </a:lnTo>
                <a:lnTo>
                  <a:pt x="77083" y="27379"/>
                </a:lnTo>
                <a:lnTo>
                  <a:pt x="114602" y="9083"/>
                </a:lnTo>
                <a:lnTo>
                  <a:pt x="156616" y="480"/>
                </a:lnTo>
                <a:lnTo>
                  <a:pt x="169481" y="0"/>
                </a:lnTo>
                <a:lnTo>
                  <a:pt x="2995053" y="0"/>
                </a:lnTo>
                <a:lnTo>
                  <a:pt x="3009776" y="630"/>
                </a:lnTo>
                <a:lnTo>
                  <a:pt x="3024147" y="2487"/>
                </a:lnTo>
                <a:lnTo>
                  <a:pt x="3064639" y="14896"/>
                </a:lnTo>
                <a:lnTo>
                  <a:pt x="3100106" y="36474"/>
                </a:lnTo>
                <a:lnTo>
                  <a:pt x="3129147" y="65818"/>
                </a:lnTo>
                <a:lnTo>
                  <a:pt x="3150363" y="101527"/>
                </a:lnTo>
                <a:lnTo>
                  <a:pt x="3162350" y="142198"/>
                </a:lnTo>
                <a:lnTo>
                  <a:pt x="3164535" y="169481"/>
                </a:lnTo>
                <a:lnTo>
                  <a:pt x="3164535" y="2242032"/>
                </a:lnTo>
                <a:lnTo>
                  <a:pt x="3159017" y="2285091"/>
                </a:lnTo>
                <a:lnTo>
                  <a:pt x="3143397" y="2324062"/>
                </a:lnTo>
                <a:lnTo>
                  <a:pt x="3119077" y="2357543"/>
                </a:lnTo>
                <a:lnTo>
                  <a:pt x="3087457" y="2384134"/>
                </a:lnTo>
                <a:lnTo>
                  <a:pt x="3049937" y="2402431"/>
                </a:lnTo>
                <a:lnTo>
                  <a:pt x="3007920" y="2411033"/>
                </a:lnTo>
                <a:lnTo>
                  <a:pt x="2995053" y="2411514"/>
                </a:lnTo>
                <a:lnTo>
                  <a:pt x="169481" y="2411514"/>
                </a:lnTo>
                <a:lnTo>
                  <a:pt x="154760" y="2410883"/>
                </a:lnTo>
                <a:lnTo>
                  <a:pt x="140390" y="2409026"/>
                </a:lnTo>
                <a:lnTo>
                  <a:pt x="99901" y="2396617"/>
                </a:lnTo>
                <a:lnTo>
                  <a:pt x="64434" y="2375039"/>
                </a:lnTo>
                <a:lnTo>
                  <a:pt x="35391" y="2345695"/>
                </a:lnTo>
                <a:lnTo>
                  <a:pt x="14174" y="2309986"/>
                </a:lnTo>
                <a:lnTo>
                  <a:pt x="2184" y="2269315"/>
                </a:lnTo>
                <a:lnTo>
                  <a:pt x="0" y="2242032"/>
                </a:lnTo>
                <a:lnTo>
                  <a:pt x="0" y="169481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57496" y="1282400"/>
            <a:ext cx="862900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85665">
              <a:lnSpc>
                <a:spcPct val="100000"/>
              </a:lnSpc>
            </a:pPr>
            <a:r>
              <a:rPr dirty="0" smtClean="0"/>
              <a:t>S</a:t>
            </a:r>
            <a:r>
              <a:rPr spc="5" dirty="0" smtClean="0"/>
              <a:t>I</a:t>
            </a:r>
            <a:r>
              <a:rPr dirty="0" smtClean="0"/>
              <a:t>N</a:t>
            </a:r>
            <a:r>
              <a:rPr spc="5" dirty="0" smtClean="0"/>
              <a:t>I</a:t>
            </a:r>
            <a:r>
              <a:rPr spc="-90" dirty="0" smtClean="0"/>
              <a:t>K</a:t>
            </a:r>
            <a:r>
              <a:rPr dirty="0" smtClean="0"/>
              <a:t>ON</a:t>
            </a:r>
            <a:r>
              <a:rPr lang="zh-CN" altLang="en-US" dirty="0" smtClean="0"/>
              <a:t>产品合作供应商</a:t>
            </a:r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71272" y="1889759"/>
            <a:ext cx="3121152" cy="2148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3327" y="3998035"/>
            <a:ext cx="220789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600" spc="-5" dirty="0" smtClean="0">
                <a:solidFill>
                  <a:srgbClr val="FFFFFF"/>
                </a:solidFill>
                <a:cs typeface="Calibri"/>
              </a:rPr>
              <a:t>卢日尼基</a:t>
            </a:r>
            <a:r>
              <a:rPr lang="zh-CN" altLang="en-US" sz="1600" spc="-5" dirty="0">
                <a:solidFill>
                  <a:srgbClr val="FFFFFF"/>
                </a:solidFill>
                <a:cs typeface="Calibri"/>
              </a:rPr>
              <a:t>体育场 莫斯科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59109" y="4894727"/>
            <a:ext cx="2669540" cy="1819910"/>
          </a:xfrm>
          <a:custGeom>
            <a:avLst/>
            <a:gdLst/>
            <a:ahLst/>
            <a:cxnLst/>
            <a:rect l="l" t="t" r="r" b="b"/>
            <a:pathLst>
              <a:path w="2669540" h="1819909">
                <a:moveTo>
                  <a:pt x="2541549" y="0"/>
                </a:moveTo>
                <a:lnTo>
                  <a:pt x="124304" y="49"/>
                </a:lnTo>
                <a:lnTo>
                  <a:pt x="82253" y="8386"/>
                </a:lnTo>
                <a:lnTo>
                  <a:pt x="46423" y="29307"/>
                </a:lnTo>
                <a:lnTo>
                  <a:pt x="19273" y="60351"/>
                </a:lnTo>
                <a:lnTo>
                  <a:pt x="3266" y="99056"/>
                </a:lnTo>
                <a:lnTo>
                  <a:pt x="0" y="127901"/>
                </a:lnTo>
                <a:lnTo>
                  <a:pt x="49" y="1695531"/>
                </a:lnTo>
                <a:lnTo>
                  <a:pt x="8383" y="1737583"/>
                </a:lnTo>
                <a:lnTo>
                  <a:pt x="29303" y="1773414"/>
                </a:lnTo>
                <a:lnTo>
                  <a:pt x="60348" y="1800562"/>
                </a:lnTo>
                <a:lnTo>
                  <a:pt x="99055" y="1816568"/>
                </a:lnTo>
                <a:lnTo>
                  <a:pt x="127901" y="1819833"/>
                </a:lnTo>
                <a:lnTo>
                  <a:pt x="2545136" y="1819784"/>
                </a:lnTo>
                <a:lnTo>
                  <a:pt x="2587190" y="1811451"/>
                </a:lnTo>
                <a:lnTo>
                  <a:pt x="2623023" y="1790535"/>
                </a:lnTo>
                <a:lnTo>
                  <a:pt x="2650175" y="1759494"/>
                </a:lnTo>
                <a:lnTo>
                  <a:pt x="2666184" y="1720790"/>
                </a:lnTo>
                <a:lnTo>
                  <a:pt x="2669451" y="1691944"/>
                </a:lnTo>
                <a:lnTo>
                  <a:pt x="2669401" y="124304"/>
                </a:lnTo>
                <a:lnTo>
                  <a:pt x="2661064" y="82253"/>
                </a:lnTo>
                <a:lnTo>
                  <a:pt x="2640143" y="46423"/>
                </a:lnTo>
                <a:lnTo>
                  <a:pt x="2609100" y="19273"/>
                </a:lnTo>
                <a:lnTo>
                  <a:pt x="2570394" y="3266"/>
                </a:lnTo>
                <a:lnTo>
                  <a:pt x="2541549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59109" y="4894727"/>
            <a:ext cx="2669540" cy="1819910"/>
          </a:xfrm>
          <a:custGeom>
            <a:avLst/>
            <a:gdLst/>
            <a:ahLst/>
            <a:cxnLst/>
            <a:rect l="l" t="t" r="r" b="b"/>
            <a:pathLst>
              <a:path w="2669540" h="1819909">
                <a:moveTo>
                  <a:pt x="0" y="127901"/>
                </a:moveTo>
                <a:lnTo>
                  <a:pt x="7211" y="85455"/>
                </a:lnTo>
                <a:lnTo>
                  <a:pt x="27206" y="49030"/>
                </a:lnTo>
                <a:lnTo>
                  <a:pt x="57523" y="21087"/>
                </a:lnTo>
                <a:lnTo>
                  <a:pt x="95701" y="4087"/>
                </a:lnTo>
                <a:lnTo>
                  <a:pt x="127901" y="0"/>
                </a:lnTo>
                <a:lnTo>
                  <a:pt x="2541549" y="0"/>
                </a:lnTo>
                <a:lnTo>
                  <a:pt x="2583995" y="7211"/>
                </a:lnTo>
                <a:lnTo>
                  <a:pt x="2620420" y="27206"/>
                </a:lnTo>
                <a:lnTo>
                  <a:pt x="2648363" y="57523"/>
                </a:lnTo>
                <a:lnTo>
                  <a:pt x="2665363" y="95701"/>
                </a:lnTo>
                <a:lnTo>
                  <a:pt x="2669451" y="127901"/>
                </a:lnTo>
                <a:lnTo>
                  <a:pt x="2669451" y="1691944"/>
                </a:lnTo>
                <a:lnTo>
                  <a:pt x="2662238" y="1734391"/>
                </a:lnTo>
                <a:lnTo>
                  <a:pt x="2642241" y="1770814"/>
                </a:lnTo>
                <a:lnTo>
                  <a:pt x="2611922" y="1798753"/>
                </a:lnTo>
                <a:lnTo>
                  <a:pt x="2573741" y="1815749"/>
                </a:lnTo>
                <a:lnTo>
                  <a:pt x="127901" y="1819833"/>
                </a:lnTo>
                <a:lnTo>
                  <a:pt x="113235" y="1819002"/>
                </a:lnTo>
                <a:lnTo>
                  <a:pt x="72520" y="1807256"/>
                </a:lnTo>
                <a:lnTo>
                  <a:pt x="38648" y="1783549"/>
                </a:lnTo>
                <a:lnTo>
                  <a:pt x="14080" y="1750340"/>
                </a:lnTo>
                <a:lnTo>
                  <a:pt x="1277" y="1710088"/>
                </a:lnTo>
                <a:lnTo>
                  <a:pt x="0" y="127901"/>
                </a:lnTo>
                <a:close/>
              </a:path>
            </a:pathLst>
          </a:custGeom>
          <a:ln w="25399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680171" y="6466737"/>
            <a:ext cx="19799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莫斯科竞技场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70760" y="4974335"/>
            <a:ext cx="2654795" cy="1554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63111" y="1700784"/>
            <a:ext cx="5263896" cy="18989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892649" y="3545300"/>
            <a:ext cx="26657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600" spc="-15" dirty="0" smtClean="0">
                <a:solidFill>
                  <a:srgbClr val="FFFFFF"/>
                </a:solidFill>
                <a:cs typeface="Calibri"/>
              </a:rPr>
              <a:t>符拉迪沃斯托克 机场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0706" y="6444837"/>
            <a:ext cx="17983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索契，冰山滑冰馆</a:t>
            </a:r>
            <a:endParaRPr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62728" y="4934712"/>
            <a:ext cx="2197608" cy="1563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182980" y="6449843"/>
            <a:ext cx="190362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zh-CN" altLang="en-US" sz="1100" spc="-20" dirty="0" smtClean="0">
                <a:solidFill>
                  <a:srgbClr val="17375E"/>
                </a:solidFill>
                <a:cs typeface="Calibri"/>
              </a:rPr>
              <a:t>国家</a:t>
            </a:r>
            <a:r>
              <a:rPr lang="zh-CN" altLang="en-US" sz="1100" spc="-20" dirty="0">
                <a:solidFill>
                  <a:srgbClr val="17375E"/>
                </a:solidFill>
                <a:cs typeface="Calibri"/>
              </a:rPr>
              <a:t>滨海歌剧院和芭蕾舞剧院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55447" y="4282440"/>
            <a:ext cx="1551432" cy="8747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09104" y="5050548"/>
            <a:ext cx="1563623" cy="11643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510899" y="6208853"/>
            <a:ext cx="122491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0375" marR="5080" indent="-448309">
              <a:lnSpc>
                <a:spcPct val="100000"/>
              </a:lnSpc>
            </a:pPr>
            <a:r>
              <a:rPr lang="en-US" sz="1100" dirty="0" err="1" smtClean="0">
                <a:solidFill>
                  <a:srgbClr val="FFFFFF"/>
                </a:solidFill>
                <a:cs typeface="Calibri"/>
              </a:rPr>
              <a:t>Zhemchuzhina</a:t>
            </a:r>
            <a:r>
              <a:rPr lang="zh-CN" altLang="en-US" sz="1100" dirty="0">
                <a:solidFill>
                  <a:srgbClr val="FFFFFF"/>
                </a:solidFill>
                <a:cs typeface="Calibri"/>
              </a:rPr>
              <a:t>酒店，索契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438144" y="3828288"/>
            <a:ext cx="2886456" cy="10728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36535" y="3816108"/>
            <a:ext cx="1600199" cy="11186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318172" y="3885901"/>
            <a:ext cx="953769" cy="1197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70510">
              <a:lnSpc>
                <a:spcPct val="100000"/>
              </a:lnSpc>
            </a:pPr>
            <a:r>
              <a:rPr lang="zh-CN" altLang="en-US" sz="1100" spc="5" dirty="0" smtClean="0">
                <a:solidFill>
                  <a:srgbClr val="17375E"/>
                </a:solidFill>
                <a:cs typeface="Calibri"/>
              </a:rPr>
              <a:t>新西伯利亚万豪酒店</a:t>
            </a:r>
            <a:endParaRPr sz="1100" dirty="0">
              <a:latin typeface="Calibri"/>
              <a:cs typeface="Calibri"/>
            </a:endParaRPr>
          </a:p>
          <a:p>
            <a:pPr marL="393065" marR="5080" indent="12065" algn="r">
              <a:lnSpc>
                <a:spcPct val="100000"/>
              </a:lnSpc>
              <a:spcBef>
                <a:spcPts val="60"/>
              </a:spcBef>
            </a:pPr>
            <a:r>
              <a:rPr lang="zh-CN" altLang="en-US" sz="1100" spc="-5" dirty="0">
                <a:solidFill>
                  <a:srgbClr val="17375E"/>
                </a:solidFill>
                <a:cs typeface="Calibri"/>
              </a:rPr>
              <a:t>希尔顿汉普顿酒店萨马拉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85606" y="4410885"/>
            <a:ext cx="1711960" cy="169277"/>
          </a:xfrm>
          <a:prstGeom prst="rect">
            <a:avLst/>
          </a:prstGeom>
          <a:ln w="6350">
            <a:solidFill>
              <a:srgbClr val="385D8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ct val="100000"/>
              </a:lnSpc>
            </a:pPr>
            <a:r>
              <a:rPr lang="zh-CN" altLang="en-US" sz="1100" dirty="0" smtClean="0">
                <a:latin typeface="Calibri"/>
                <a:cs typeface="Calibri"/>
              </a:rPr>
              <a:t>叶卡捷琳堡 </a:t>
            </a:r>
            <a:r>
              <a:rPr lang="en-US" altLang="zh-CN" sz="1100" dirty="0" smtClean="0">
                <a:latin typeface="Calibri"/>
                <a:cs typeface="Calibri"/>
              </a:rPr>
              <a:t>IKEA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62127" y="5245608"/>
            <a:ext cx="1856232" cy="12679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496" y="1282400"/>
            <a:ext cx="862900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15965">
              <a:lnSpc>
                <a:spcPct val="100000"/>
              </a:lnSpc>
            </a:pPr>
            <a:r>
              <a:rPr lang="zh-CN" altLang="en-US" spc="-20" dirty="0" smtClean="0"/>
              <a:t>联系方式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4786384"/>
            <a:ext cx="336931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6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俄罗斯西尼康</a:t>
            </a:r>
            <a:r>
              <a:rPr sz="1600" b="1" spc="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zh-CN" altLang="en-US" sz="1600" b="1" spc="15" dirty="0" smtClean="0">
                <a:solidFill>
                  <a:srgbClr val="FF0000"/>
                </a:solidFill>
                <a:latin typeface="Calibri"/>
                <a:cs typeface="Calibri"/>
              </a:rPr>
              <a:t>公司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11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om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nn</a:t>
            </a:r>
            <a:r>
              <a:rPr sz="1600" spc="-3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 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600" spc="-175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, </a:t>
            </a:r>
            <a:r>
              <a:rPr sz="1600" spc="-105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it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Mos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co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ss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an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600" spc="-55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on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142191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9300" y="4786384"/>
            <a:ext cx="3535679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l: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+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7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(499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)</a:t>
            </a:r>
            <a:r>
              <a:rPr sz="16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270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-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65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-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55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1600" spc="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+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7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(495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)</a:t>
            </a:r>
            <a:r>
              <a:rPr sz="16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840-65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-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21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+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7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(495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)</a:t>
            </a:r>
            <a:r>
              <a:rPr sz="1600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840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-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65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-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20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-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il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:</a:t>
            </a:r>
            <a:r>
              <a:rPr sz="1600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  <a:hlinkClick r:id="rId3"/>
              </a:rPr>
              <a:t>of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  <a:hlinkClick r:id="rId3"/>
              </a:rPr>
              <a:t>fi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  <a:hlinkClick r:id="rId3"/>
              </a:rPr>
              <a:t>ce@s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600" spc="-65" dirty="0">
                <a:solidFill>
                  <a:srgbClr val="17375E"/>
                </a:solidFill>
                <a:latin typeface="Calibri"/>
                <a:cs typeface="Calibri"/>
                <a:hlinkClick r:id="rId3"/>
              </a:rPr>
              <a:t>k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  <a:hlinkClick r:id="rId3"/>
              </a:rPr>
              <a:t>u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  <a:hlinkClick r:id="rId4"/>
              </a:rPr>
              <a:t>ww</a:t>
            </a:r>
            <a:r>
              <a:rPr sz="1600" b="1" spc="-114" dirty="0">
                <a:solidFill>
                  <a:srgbClr val="17375E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1600" b="1" spc="-60" dirty="0">
                <a:solidFill>
                  <a:srgbClr val="17375E"/>
                </a:solidFill>
                <a:latin typeface="Calibri"/>
                <a:cs typeface="Calibri"/>
                <a:hlinkClick r:id="rId4"/>
              </a:rPr>
              <a:t>k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1600" b="1" spc="-20" dirty="0">
                <a:solidFill>
                  <a:srgbClr val="17375E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  <a:hlinkClick r:id="rId4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855698"/>
            <a:ext cx="9143999" cy="2710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95294" y="6573039"/>
            <a:ext cx="2012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5" dirty="0">
                <a:solidFill>
                  <a:srgbClr val="17375E"/>
                </a:solidFill>
                <a:latin typeface="Tahoma"/>
                <a:cs typeface="Tahoma"/>
              </a:rPr>
              <a:t>19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496" y="1282400"/>
            <a:ext cx="862900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46600" algn="ctr">
              <a:lnSpc>
                <a:spcPct val="100000"/>
              </a:lnSpc>
            </a:pPr>
            <a:r>
              <a:rPr lang="zh-CN" altLang="en-US" dirty="0" smtClean="0"/>
              <a:t>公司架构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94449" y="1857364"/>
            <a:ext cx="8387379" cy="3046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71307" y="6584055"/>
            <a:ext cx="1327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80" dirty="0">
                <a:solidFill>
                  <a:srgbClr val="17375E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496" y="1282400"/>
            <a:ext cx="862900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19395">
              <a:lnSpc>
                <a:spcPct val="100000"/>
              </a:lnSpc>
            </a:pPr>
            <a:r>
              <a:rPr lang="zh-CN" altLang="en-US" dirty="0" smtClean="0"/>
              <a:t>西尼康简介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4786384"/>
            <a:ext cx="7541260" cy="151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"/>
              </a:spcBef>
            </a:pPr>
            <a:r>
              <a:rPr lang="zh-CN" altLang="en-US" sz="1650" dirty="0" smtClean="0">
                <a:latin typeface="Times New Roman"/>
                <a:cs typeface="Times New Roman"/>
              </a:rPr>
              <a:t>西尼康公司成立于</a:t>
            </a:r>
            <a:r>
              <a:rPr lang="en-US" altLang="zh-CN" sz="1650" dirty="0" smtClean="0">
                <a:latin typeface="Times New Roman"/>
                <a:cs typeface="Times New Roman"/>
              </a:rPr>
              <a:t>1996</a:t>
            </a:r>
            <a:r>
              <a:rPr lang="zh-CN" altLang="en-US" sz="1650" dirty="0" smtClean="0">
                <a:latin typeface="Times New Roman"/>
                <a:cs typeface="Times New Roman"/>
              </a:rPr>
              <a:t>年；</a:t>
            </a:r>
            <a:endParaRPr lang="en-US" altLang="zh-CN" sz="165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r>
              <a:rPr lang="zh-CN" altLang="en-US" sz="1650" dirty="0" smtClean="0">
                <a:latin typeface="Times New Roman"/>
                <a:cs typeface="Times New Roman"/>
              </a:rPr>
              <a:t>该公司的联合创始公司是意大利</a:t>
            </a:r>
            <a:r>
              <a:rPr lang="en-US" altLang="zh-CN" sz="1650" dirty="0" smtClean="0">
                <a:latin typeface="Times New Roman"/>
                <a:cs typeface="Times New Roman"/>
              </a:rPr>
              <a:t>VALSIR</a:t>
            </a:r>
            <a:r>
              <a:rPr lang="zh-CN" altLang="en-US" sz="1650" dirty="0" smtClean="0">
                <a:latin typeface="Times New Roman"/>
                <a:cs typeface="Times New Roman"/>
              </a:rPr>
              <a:t>有限公司，是</a:t>
            </a:r>
            <a:r>
              <a:rPr lang="en-US" altLang="zh-CN" sz="1650" dirty="0" smtClean="0">
                <a:latin typeface="Times New Roman"/>
                <a:cs typeface="Times New Roman"/>
              </a:rPr>
              <a:t>FONDITAL</a:t>
            </a:r>
            <a:r>
              <a:rPr lang="zh-CN" altLang="en-US" sz="1650" dirty="0" smtClean="0">
                <a:latin typeface="Times New Roman"/>
                <a:cs typeface="Times New Roman"/>
              </a:rPr>
              <a:t>国际集团的一部分。（</a:t>
            </a:r>
            <a:r>
              <a:rPr lang="en-US" altLang="zh-CN" sz="1650" dirty="0" smtClean="0">
                <a:latin typeface="Times New Roman"/>
                <a:cs typeface="Times New Roman"/>
              </a:rPr>
              <a:t>FONDITAL</a:t>
            </a:r>
            <a:r>
              <a:rPr lang="zh-CN" altLang="en-US" sz="1650" dirty="0" smtClean="0">
                <a:latin typeface="Times New Roman"/>
                <a:cs typeface="Times New Roman"/>
              </a:rPr>
              <a:t>国际集团是世界领先的暖气、给水和排水处理系统的制造商）</a:t>
            </a:r>
            <a:endParaRPr lang="en-US" altLang="zh-CN" sz="165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zh-CN" altLang="en-US" sz="1600" dirty="0" smtClean="0">
                <a:latin typeface="Calibri"/>
                <a:cs typeface="Calibri"/>
              </a:rPr>
              <a:t>在</a:t>
            </a:r>
            <a:r>
              <a:rPr lang="en-US" altLang="zh-CN" sz="1600" dirty="0" smtClean="0">
                <a:latin typeface="Calibri"/>
                <a:cs typeface="Calibri"/>
              </a:rPr>
              <a:t>2007</a:t>
            </a:r>
            <a:r>
              <a:rPr lang="zh-CN" altLang="en-US" sz="1600" dirty="0" smtClean="0">
                <a:latin typeface="Calibri"/>
                <a:cs typeface="Calibri"/>
              </a:rPr>
              <a:t>年，新的工厂在莫斯科特罗伊茨克正式投产。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000250"/>
            <a:ext cx="9144000" cy="257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59295" y="6573039"/>
            <a:ext cx="1358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04" dirty="0">
                <a:solidFill>
                  <a:srgbClr val="17375E"/>
                </a:solidFill>
                <a:latin typeface="Tahoma"/>
                <a:cs typeface="Tahoma"/>
              </a:rPr>
              <a:t>3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496" y="1282400"/>
            <a:ext cx="862900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20565">
              <a:lnSpc>
                <a:spcPct val="100000"/>
              </a:lnSpc>
            </a:pPr>
            <a:r>
              <a:rPr lang="zh-CN" altLang="en-US" dirty="0" smtClean="0"/>
              <a:t>西尼康的产品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4786384"/>
            <a:ext cx="3945254" cy="1036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600" spc="-5" dirty="0" smtClean="0">
                <a:solidFill>
                  <a:srgbClr val="17375E"/>
                </a:solidFill>
                <a:latin typeface="Calibri"/>
                <a:cs typeface="Calibri"/>
              </a:rPr>
              <a:t>目前工厂对内部的污水处理系统生产管材和管件主要分为两大类</a:t>
            </a:r>
            <a:r>
              <a:rPr sz="1600" spc="-5" dirty="0" smtClean="0">
                <a:solidFill>
                  <a:srgbClr val="17375E"/>
                </a:solidFill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84"/>
              </a:spcBef>
            </a:pP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600" b="1" spc="-80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600" b="1" spc="-13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ARD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 smtClean="0">
                <a:solidFill>
                  <a:srgbClr val="17375E"/>
                </a:solidFill>
                <a:latin typeface="Calibri"/>
                <a:cs typeface="Calibri"/>
              </a:rPr>
              <a:t>–</a:t>
            </a:r>
            <a:r>
              <a:rPr sz="160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zh-CN" altLang="en-US" sz="1600" dirty="0" smtClean="0">
                <a:solidFill>
                  <a:srgbClr val="17375E"/>
                </a:solidFill>
                <a:latin typeface="Calibri"/>
                <a:cs typeface="Calibri"/>
              </a:rPr>
              <a:t>聚丙烯推入式管材及管件，对于</a:t>
            </a:r>
            <a:r>
              <a:rPr lang="en-US" altLang="zh-CN" sz="1600" dirty="0" smtClean="0">
                <a:solidFill>
                  <a:srgbClr val="17375E"/>
                </a:solidFill>
                <a:latin typeface="Calibri"/>
                <a:cs typeface="Calibri"/>
              </a:rPr>
              <a:t>80</a:t>
            </a:r>
            <a:r>
              <a:rPr lang="zh-CN" altLang="en-US" sz="1600" dirty="0" smtClean="0">
                <a:solidFill>
                  <a:srgbClr val="17375E"/>
                </a:solidFill>
                <a:latin typeface="Calibri"/>
                <a:cs typeface="Calibri"/>
              </a:rPr>
              <a:t>度污水处理系统，暂时到</a:t>
            </a:r>
            <a:r>
              <a:rPr lang="en-US" altLang="zh-CN" sz="1600" dirty="0" smtClean="0">
                <a:solidFill>
                  <a:srgbClr val="17375E"/>
                </a:solidFill>
                <a:latin typeface="Calibri"/>
                <a:cs typeface="Calibri"/>
              </a:rPr>
              <a:t>95</a:t>
            </a:r>
            <a:r>
              <a:rPr lang="zh-CN" altLang="en-US" sz="1600" dirty="0" smtClean="0">
                <a:solidFill>
                  <a:srgbClr val="17375E"/>
                </a:solidFill>
                <a:latin typeface="Calibri"/>
                <a:cs typeface="Calibri"/>
              </a:rPr>
              <a:t>度。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4441" y="4786384"/>
            <a:ext cx="412115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zh-CN" altLang="en-US" sz="1600" b="1" spc="40" dirty="0" smtClean="0">
                <a:solidFill>
                  <a:srgbClr val="FF0000"/>
                </a:solidFill>
                <a:latin typeface="Calibri"/>
                <a:cs typeface="Calibri"/>
              </a:rPr>
              <a:t>隔音</a:t>
            </a:r>
            <a:r>
              <a:rPr sz="1600" b="1" spc="4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INI</a:t>
            </a:r>
            <a:r>
              <a:rPr sz="1600" b="1" spc="-80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1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6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10" dirty="0" smtClean="0">
                <a:solidFill>
                  <a:srgbClr val="17375E"/>
                </a:solidFill>
                <a:latin typeface="Calibri"/>
                <a:cs typeface="Calibri"/>
              </a:rPr>
              <a:t>–</a:t>
            </a:r>
            <a:r>
              <a:rPr lang="zh-CN" altLang="en-US" sz="1600" spc="-10" dirty="0" smtClean="0">
                <a:solidFill>
                  <a:srgbClr val="17375E"/>
                </a:solidFill>
                <a:latin typeface="Calibri"/>
                <a:cs typeface="Calibri"/>
              </a:rPr>
              <a:t>聚丙烯推入式管道和管件，用聚丙烯和矿物填料混合生产。技术保证较高机械阻力，出色的生学性能以及化学制剂耐高。这样的产品在酒店和医院特别受欢迎。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000240"/>
            <a:ext cx="9143999" cy="2572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8774" y="6344725"/>
            <a:ext cx="80473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du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du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ce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dan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it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he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Eu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an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sz="1600" spc="-30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anda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145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1</a:t>
            </a:r>
            <a:r>
              <a:rPr sz="1600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(c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tl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ce)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3686" y="6584055"/>
            <a:ext cx="1416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54" dirty="0">
                <a:solidFill>
                  <a:srgbClr val="17375E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8774" y="6588564"/>
            <a:ext cx="39338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ess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nal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erm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an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and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600" spc="-30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li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an</a:t>
            </a:r>
            <a:r>
              <a:rPr sz="1600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qu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me</a:t>
            </a:r>
            <a:r>
              <a:rPr sz="1600" spc="-25" dirty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t.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496" y="1282400"/>
            <a:ext cx="8629007" cy="284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885">
              <a:lnSpc>
                <a:spcPct val="100000"/>
              </a:lnSpc>
            </a:pPr>
            <a:r>
              <a:rPr lang="zh-CN" altLang="en-US" sz="1850" dirty="0" smtClean="0"/>
              <a:t>                              不同材料的特性</a:t>
            </a:r>
            <a:endParaRPr sz="1850" dirty="0"/>
          </a:p>
        </p:txBody>
      </p:sp>
      <p:sp>
        <p:nvSpPr>
          <p:cNvPr id="3" name="object 3"/>
          <p:cNvSpPr/>
          <p:nvPr/>
        </p:nvSpPr>
        <p:spPr>
          <a:xfrm>
            <a:off x="357162" y="2000250"/>
            <a:ext cx="8564875" cy="398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</a:pPr>
            <a:fld id="{81D60167-4931-47E6-BA6A-407CBD079E47}" type="slidenum">
              <a:rPr spc="235" dirty="0"/>
              <a:pPr marL="87630">
                <a:lnSpc>
                  <a:spcPct val="100000"/>
                </a:lnSpc>
              </a:pPr>
              <a:t>5</a:t>
            </a:fld>
            <a:endParaRPr spc="235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425" cy="18697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43372" y="1187994"/>
            <a:ext cx="4786630" cy="396240"/>
          </a:xfrm>
          <a:custGeom>
            <a:avLst/>
            <a:gdLst/>
            <a:ahLst/>
            <a:cxnLst/>
            <a:rect l="l" t="t" r="r" b="b"/>
            <a:pathLst>
              <a:path w="4786630" h="396240">
                <a:moveTo>
                  <a:pt x="4588344" y="0"/>
                </a:moveTo>
                <a:lnTo>
                  <a:pt x="198005" y="0"/>
                </a:lnTo>
                <a:lnTo>
                  <a:pt x="181765" y="656"/>
                </a:lnTo>
                <a:lnTo>
                  <a:pt x="135418" y="10095"/>
                </a:lnTo>
                <a:lnTo>
                  <a:pt x="93702" y="29667"/>
                </a:lnTo>
                <a:lnTo>
                  <a:pt x="57992" y="57997"/>
                </a:lnTo>
                <a:lnTo>
                  <a:pt x="29664" y="93708"/>
                </a:lnTo>
                <a:lnTo>
                  <a:pt x="10094" y="135423"/>
                </a:lnTo>
                <a:lnTo>
                  <a:pt x="656" y="181767"/>
                </a:lnTo>
                <a:lnTo>
                  <a:pt x="0" y="198005"/>
                </a:lnTo>
                <a:lnTo>
                  <a:pt x="656" y="214244"/>
                </a:lnTo>
                <a:lnTo>
                  <a:pt x="10094" y="260587"/>
                </a:lnTo>
                <a:lnTo>
                  <a:pt x="29664" y="302302"/>
                </a:lnTo>
                <a:lnTo>
                  <a:pt x="57992" y="338013"/>
                </a:lnTo>
                <a:lnTo>
                  <a:pt x="93702" y="366343"/>
                </a:lnTo>
                <a:lnTo>
                  <a:pt x="135418" y="385916"/>
                </a:lnTo>
                <a:lnTo>
                  <a:pt x="181765" y="395354"/>
                </a:lnTo>
                <a:lnTo>
                  <a:pt x="198005" y="396011"/>
                </a:lnTo>
                <a:lnTo>
                  <a:pt x="4588344" y="396011"/>
                </a:lnTo>
                <a:lnTo>
                  <a:pt x="4635929" y="390256"/>
                </a:lnTo>
                <a:lnTo>
                  <a:pt x="4679341" y="373908"/>
                </a:lnTo>
                <a:lnTo>
                  <a:pt x="4717206" y="348345"/>
                </a:lnTo>
                <a:lnTo>
                  <a:pt x="4748148" y="314941"/>
                </a:lnTo>
                <a:lnTo>
                  <a:pt x="4770790" y="275074"/>
                </a:lnTo>
                <a:lnTo>
                  <a:pt x="4783759" y="230121"/>
                </a:lnTo>
                <a:lnTo>
                  <a:pt x="4786350" y="198005"/>
                </a:lnTo>
                <a:lnTo>
                  <a:pt x="4785694" y="181767"/>
                </a:lnTo>
                <a:lnTo>
                  <a:pt x="4776256" y="135423"/>
                </a:lnTo>
                <a:lnTo>
                  <a:pt x="4756685" y="93708"/>
                </a:lnTo>
                <a:lnTo>
                  <a:pt x="4728357" y="57997"/>
                </a:lnTo>
                <a:lnTo>
                  <a:pt x="4692647" y="29667"/>
                </a:lnTo>
                <a:lnTo>
                  <a:pt x="4650931" y="10095"/>
                </a:lnTo>
                <a:lnTo>
                  <a:pt x="4604585" y="656"/>
                </a:lnTo>
                <a:lnTo>
                  <a:pt x="4588344" y="0"/>
                </a:lnTo>
                <a:close/>
              </a:path>
            </a:pathLst>
          </a:custGeom>
          <a:solidFill>
            <a:srgbClr val="1436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3372" y="1187994"/>
            <a:ext cx="4786630" cy="396240"/>
          </a:xfrm>
          <a:custGeom>
            <a:avLst/>
            <a:gdLst/>
            <a:ahLst/>
            <a:cxnLst/>
            <a:rect l="l" t="t" r="r" b="b"/>
            <a:pathLst>
              <a:path w="4786630" h="396240">
                <a:moveTo>
                  <a:pt x="0" y="198005"/>
                </a:moveTo>
                <a:lnTo>
                  <a:pt x="5754" y="150425"/>
                </a:lnTo>
                <a:lnTo>
                  <a:pt x="22100" y="107014"/>
                </a:lnTo>
                <a:lnTo>
                  <a:pt x="47662" y="69149"/>
                </a:lnTo>
                <a:lnTo>
                  <a:pt x="81064" y="38206"/>
                </a:lnTo>
                <a:lnTo>
                  <a:pt x="120931" y="15561"/>
                </a:lnTo>
                <a:lnTo>
                  <a:pt x="165887" y="2591"/>
                </a:lnTo>
                <a:lnTo>
                  <a:pt x="198005" y="0"/>
                </a:lnTo>
                <a:lnTo>
                  <a:pt x="4588344" y="0"/>
                </a:lnTo>
                <a:lnTo>
                  <a:pt x="4604585" y="656"/>
                </a:lnTo>
                <a:lnTo>
                  <a:pt x="4650931" y="10095"/>
                </a:lnTo>
                <a:lnTo>
                  <a:pt x="4692647" y="29667"/>
                </a:lnTo>
                <a:lnTo>
                  <a:pt x="4728357" y="57997"/>
                </a:lnTo>
                <a:lnTo>
                  <a:pt x="4756685" y="93708"/>
                </a:lnTo>
                <a:lnTo>
                  <a:pt x="4776256" y="135423"/>
                </a:lnTo>
                <a:lnTo>
                  <a:pt x="4785694" y="181767"/>
                </a:lnTo>
                <a:lnTo>
                  <a:pt x="4786350" y="198005"/>
                </a:lnTo>
                <a:lnTo>
                  <a:pt x="4785694" y="214244"/>
                </a:lnTo>
                <a:lnTo>
                  <a:pt x="4783759" y="230121"/>
                </a:lnTo>
                <a:lnTo>
                  <a:pt x="4770790" y="275074"/>
                </a:lnTo>
                <a:lnTo>
                  <a:pt x="4748148" y="314941"/>
                </a:lnTo>
                <a:lnTo>
                  <a:pt x="4717206" y="348345"/>
                </a:lnTo>
                <a:lnTo>
                  <a:pt x="4679341" y="373908"/>
                </a:lnTo>
                <a:lnTo>
                  <a:pt x="4635929" y="390256"/>
                </a:lnTo>
                <a:lnTo>
                  <a:pt x="4588344" y="396011"/>
                </a:lnTo>
                <a:lnTo>
                  <a:pt x="198005" y="396011"/>
                </a:lnTo>
                <a:lnTo>
                  <a:pt x="150421" y="390256"/>
                </a:lnTo>
                <a:lnTo>
                  <a:pt x="107008" y="373908"/>
                </a:lnTo>
                <a:lnTo>
                  <a:pt x="69144" y="348345"/>
                </a:lnTo>
                <a:lnTo>
                  <a:pt x="38202" y="314941"/>
                </a:lnTo>
                <a:lnTo>
                  <a:pt x="15559" y="275074"/>
                </a:lnTo>
                <a:lnTo>
                  <a:pt x="2591" y="230121"/>
                </a:lnTo>
                <a:lnTo>
                  <a:pt x="656" y="214244"/>
                </a:lnTo>
                <a:lnTo>
                  <a:pt x="0" y="198005"/>
                </a:lnTo>
                <a:close/>
              </a:path>
            </a:pathLst>
          </a:custGeom>
          <a:ln w="2540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7496" y="1282400"/>
            <a:ext cx="862900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51935">
              <a:lnSpc>
                <a:spcPct val="100000"/>
              </a:lnSpc>
            </a:pPr>
            <a:r>
              <a:rPr dirty="0" smtClean="0"/>
              <a:t>S</a:t>
            </a:r>
            <a:r>
              <a:rPr spc="5" dirty="0" smtClean="0"/>
              <a:t>I</a:t>
            </a:r>
            <a:r>
              <a:rPr dirty="0" smtClean="0"/>
              <a:t>N</a:t>
            </a:r>
            <a:r>
              <a:rPr spc="5" dirty="0" smtClean="0"/>
              <a:t>I</a:t>
            </a:r>
            <a:r>
              <a:rPr spc="-90" dirty="0" smtClean="0"/>
              <a:t>K</a:t>
            </a:r>
            <a:r>
              <a:rPr dirty="0" smtClean="0"/>
              <a:t>ON</a:t>
            </a:r>
            <a:r>
              <a:rPr spc="-20" dirty="0" smtClean="0"/>
              <a:t> </a:t>
            </a:r>
            <a:r>
              <a:rPr spc="-25" dirty="0" smtClean="0"/>
              <a:t>S</a:t>
            </a:r>
            <a:r>
              <a:rPr spc="-155" dirty="0" smtClean="0"/>
              <a:t>T</a:t>
            </a:r>
            <a:r>
              <a:rPr spc="-5" dirty="0" smtClean="0"/>
              <a:t>A</a:t>
            </a:r>
            <a:r>
              <a:rPr dirty="0" smtClean="0"/>
              <a:t>N</a:t>
            </a:r>
            <a:r>
              <a:rPr spc="-55" dirty="0" smtClean="0"/>
              <a:t>D</a:t>
            </a:r>
            <a:r>
              <a:rPr spc="-5" dirty="0" smtClean="0"/>
              <a:t>A</a:t>
            </a:r>
            <a:r>
              <a:rPr dirty="0" smtClean="0"/>
              <a:t>RD</a:t>
            </a:r>
            <a:r>
              <a:rPr lang="zh-CN" altLang="en-US" dirty="0" smtClean="0"/>
              <a:t>内部产品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00037" y="1928802"/>
            <a:ext cx="3248949" cy="46434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17659" y="2000303"/>
            <a:ext cx="4133215" cy="2236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600" b="1" spc="-5" dirty="0" smtClean="0">
                <a:solidFill>
                  <a:srgbClr val="FF0000"/>
                </a:solidFill>
                <a:latin typeface="Calibri"/>
                <a:cs typeface="Calibri"/>
              </a:rPr>
              <a:t>聚丙烯污水管和配件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zh-CN" altLang="en-US" sz="1600" spc="-10" dirty="0" smtClean="0">
                <a:solidFill>
                  <a:srgbClr val="17375E"/>
                </a:solidFill>
                <a:latin typeface="Calibri"/>
                <a:cs typeface="Calibri"/>
              </a:rPr>
              <a:t>应用领域</a:t>
            </a:r>
            <a:r>
              <a:rPr sz="1600" spc="-10" dirty="0" smtClean="0">
                <a:solidFill>
                  <a:srgbClr val="17375E"/>
                </a:solidFill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413384" marR="5080">
              <a:lnSpc>
                <a:spcPct val="100000"/>
              </a:lnSpc>
              <a:spcBef>
                <a:spcPts val="384"/>
              </a:spcBef>
            </a:pPr>
            <a:r>
              <a:rPr lang="zh-CN" altLang="en-US" sz="1600" spc="-25" dirty="0" smtClean="0">
                <a:solidFill>
                  <a:srgbClr val="17375E"/>
                </a:solidFill>
                <a:cs typeface="Calibri"/>
              </a:rPr>
              <a:t>用于</a:t>
            </a:r>
            <a:r>
              <a:rPr lang="zh-CN" altLang="en-US" sz="1600" spc="-25" dirty="0">
                <a:solidFill>
                  <a:srgbClr val="17375E"/>
                </a:solidFill>
                <a:cs typeface="Calibri"/>
              </a:rPr>
              <a:t>排放温度高达</a:t>
            </a:r>
            <a:r>
              <a:rPr lang="en-US" altLang="zh-CN" sz="1600" spc="-25" dirty="0">
                <a:solidFill>
                  <a:srgbClr val="17375E"/>
                </a:solidFill>
                <a:cs typeface="Calibri"/>
              </a:rPr>
              <a:t>80°C</a:t>
            </a:r>
            <a:r>
              <a:rPr lang="zh-CN" altLang="en-US" sz="1600" spc="-25" dirty="0">
                <a:solidFill>
                  <a:srgbClr val="17375E"/>
                </a:solidFill>
                <a:cs typeface="Calibri"/>
              </a:rPr>
              <a:t>的生活废水的污水管道，短期（最长</a:t>
            </a:r>
            <a:r>
              <a:rPr lang="en-US" altLang="zh-CN" sz="1600" spc="-25" dirty="0">
                <a:solidFill>
                  <a:srgbClr val="17375E"/>
                </a:solidFill>
                <a:cs typeface="Calibri"/>
              </a:rPr>
              <a:t>1</a:t>
            </a:r>
            <a:r>
              <a:rPr lang="zh-CN" altLang="en-US" sz="1600" spc="-25" dirty="0">
                <a:solidFill>
                  <a:srgbClr val="17375E"/>
                </a:solidFill>
                <a:cs typeface="Calibri"/>
              </a:rPr>
              <a:t>分钟）允许高达</a:t>
            </a:r>
            <a:r>
              <a:rPr lang="en-US" altLang="zh-CN" sz="1600" spc="-25" dirty="0">
                <a:solidFill>
                  <a:srgbClr val="17375E"/>
                </a:solidFill>
                <a:cs typeface="Calibri"/>
              </a:rPr>
              <a:t>95°;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413384" marR="5080" indent="43815">
              <a:lnSpc>
                <a:spcPct val="100000"/>
              </a:lnSpc>
            </a:pPr>
            <a:r>
              <a:rPr lang="zh-CN" altLang="en-US" sz="1600" spc="-100" dirty="0">
                <a:solidFill>
                  <a:srgbClr val="17375E"/>
                </a:solidFill>
                <a:cs typeface="Calibri"/>
              </a:rPr>
              <a:t>通风管连接到污水管</a:t>
            </a:r>
            <a:r>
              <a:rPr lang="en-US" altLang="zh-CN" sz="1600" spc="-100" dirty="0">
                <a:solidFill>
                  <a:srgbClr val="17375E"/>
                </a:solidFill>
                <a:cs typeface="Calibri"/>
              </a:rPr>
              <a:t>;</a:t>
            </a:r>
            <a:endParaRPr sz="2300" dirty="0">
              <a:latin typeface="Times New Roman"/>
              <a:cs typeface="Times New Roman"/>
            </a:endParaRPr>
          </a:p>
          <a:p>
            <a:pPr marL="413384" marR="198120" indent="43815">
              <a:lnSpc>
                <a:spcPct val="100000"/>
              </a:lnSpc>
            </a:pPr>
            <a:r>
              <a:rPr lang="zh-CN" altLang="en-US" sz="1600" spc="-10" dirty="0">
                <a:solidFill>
                  <a:srgbClr val="17375E"/>
                </a:solidFill>
                <a:cs typeface="Calibri"/>
              </a:rPr>
              <a:t>建筑物内的雨水排放（达</a:t>
            </a:r>
            <a:r>
              <a:rPr lang="en-US" altLang="zh-CN" sz="1600" spc="-10" dirty="0">
                <a:solidFill>
                  <a:srgbClr val="17375E"/>
                </a:solidFill>
                <a:cs typeface="Calibri"/>
              </a:rPr>
              <a:t>10</a:t>
            </a:r>
            <a:r>
              <a:rPr lang="zh-CN" altLang="en-US" sz="1600" spc="-10" dirty="0">
                <a:solidFill>
                  <a:srgbClr val="17375E"/>
                </a:solidFill>
                <a:cs typeface="Calibri"/>
              </a:rPr>
              <a:t>米）。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571132"/>
            <a:ext cx="2420620" cy="287020"/>
          </a:xfrm>
          <a:custGeom>
            <a:avLst/>
            <a:gdLst/>
            <a:ahLst/>
            <a:cxnLst/>
            <a:rect l="l" t="t" r="r" b="b"/>
            <a:pathLst>
              <a:path w="2420620" h="287020">
                <a:moveTo>
                  <a:pt x="0" y="286867"/>
                </a:moveTo>
                <a:lnTo>
                  <a:pt x="2420480" y="286867"/>
                </a:lnTo>
                <a:lnTo>
                  <a:pt x="2420480" y="0"/>
                </a:lnTo>
                <a:lnTo>
                  <a:pt x="0" y="0"/>
                </a:lnTo>
                <a:lnTo>
                  <a:pt x="0" y="286867"/>
                </a:lnTo>
                <a:close/>
              </a:path>
            </a:pathLst>
          </a:custGeom>
          <a:solidFill>
            <a:srgbClr val="1436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</a:pPr>
            <a:fld id="{81D60167-4931-47E6-BA6A-407CBD079E47}" type="slidenum">
              <a:rPr spc="235" dirty="0"/>
              <a:pPr marL="87630">
                <a:lnSpc>
                  <a:spcPct val="100000"/>
                </a:lnSpc>
              </a:pPr>
              <a:t>6</a:t>
            </a:fld>
            <a:endParaRPr spc="235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496" y="1282400"/>
            <a:ext cx="862900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71415">
              <a:lnSpc>
                <a:spcPct val="100000"/>
              </a:lnSpc>
            </a:pPr>
            <a:r>
              <a:rPr lang="zh-CN" altLang="en-US" dirty="0" smtClean="0"/>
              <a:t>                合格证书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49427" y="1810310"/>
            <a:ext cx="2967643" cy="4197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35585" y="2124419"/>
            <a:ext cx="4434205" cy="2970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</a:pPr>
            <a:r>
              <a:rPr lang="en-US" sz="1600" dirty="0" smtClean="0">
                <a:solidFill>
                  <a:srgbClr val="17375E"/>
                </a:solidFill>
                <a:latin typeface="Calibri"/>
                <a:cs typeface="Calibri"/>
              </a:rPr>
              <a:t>2016</a:t>
            </a:r>
            <a:r>
              <a:rPr lang="zh-CN" altLang="en-US" sz="1600" dirty="0" smtClean="0">
                <a:solidFill>
                  <a:srgbClr val="17375E"/>
                </a:solidFill>
                <a:latin typeface="Calibri"/>
                <a:cs typeface="Calibri"/>
              </a:rPr>
              <a:t>年，西尼康公司系统的管道和配件通过检测符合欧洲标准</a:t>
            </a:r>
            <a:r>
              <a:rPr lang="en-US" altLang="zh-CN" sz="1600" dirty="0" smtClean="0">
                <a:solidFill>
                  <a:srgbClr val="17375E"/>
                </a:solidFill>
                <a:latin typeface="Calibri"/>
                <a:cs typeface="Calibri"/>
              </a:rPr>
              <a:t>1451-1</a:t>
            </a:r>
            <a:r>
              <a:rPr lang="zh-CN" altLang="en-US" sz="1600" dirty="0" smtClean="0">
                <a:solidFill>
                  <a:srgbClr val="17375E"/>
                </a:solidFill>
                <a:latin typeface="Calibri"/>
                <a:cs typeface="Calibri"/>
              </a:rPr>
              <a:t>认证。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6350" indent="-635" algn="just">
              <a:lnSpc>
                <a:spcPct val="100000"/>
              </a:lnSpc>
            </a:pPr>
            <a:r>
              <a:rPr lang="zh-CN" altLang="en-US" sz="1600" spc="-10" dirty="0">
                <a:solidFill>
                  <a:srgbClr val="17375E"/>
                </a:solidFill>
                <a:cs typeface="Calibri"/>
              </a:rPr>
              <a:t>认证是</a:t>
            </a:r>
            <a:r>
              <a:rPr lang="zh-CN" altLang="en-US" sz="1600" spc="-10" dirty="0" smtClean="0">
                <a:solidFill>
                  <a:srgbClr val="17375E"/>
                </a:solidFill>
                <a:cs typeface="Calibri"/>
              </a:rPr>
              <a:t>由最负盛名的欧洲研究所之一：</a:t>
            </a:r>
            <a:r>
              <a:rPr lang="en-US" altLang="zh-CN" sz="1600" spc="-10" dirty="0" smtClean="0">
                <a:solidFill>
                  <a:srgbClr val="17375E"/>
                </a:solidFill>
                <a:cs typeface="Calibri"/>
              </a:rPr>
              <a:t> SKZ</a:t>
            </a:r>
            <a:r>
              <a:rPr lang="zh-CN" altLang="en-US" sz="1600" spc="-10" dirty="0" smtClean="0">
                <a:solidFill>
                  <a:srgbClr val="17375E"/>
                </a:solidFill>
                <a:cs typeface="Calibri"/>
              </a:rPr>
              <a:t>公司的专家负责</a:t>
            </a:r>
            <a:r>
              <a:rPr lang="zh-CN" altLang="en-US" sz="1600" spc="-10" dirty="0">
                <a:solidFill>
                  <a:srgbClr val="17375E"/>
                </a:solidFill>
                <a:cs typeface="Calibri"/>
              </a:rPr>
              <a:t>塑料产品</a:t>
            </a:r>
            <a:r>
              <a:rPr lang="zh-CN" altLang="en-US" sz="1600" spc="-10" dirty="0" smtClean="0">
                <a:solidFill>
                  <a:srgbClr val="17375E"/>
                </a:solidFill>
                <a:cs typeface="Calibri"/>
              </a:rPr>
              <a:t>质量控制。</a:t>
            </a:r>
            <a:endParaRPr lang="en-US" altLang="zh-CN" sz="1600" spc="-10" dirty="0" smtClean="0">
              <a:solidFill>
                <a:srgbClr val="17375E"/>
              </a:solidFill>
              <a:cs typeface="Calibri"/>
            </a:endParaRPr>
          </a:p>
          <a:p>
            <a:pPr marL="12700" marR="6350" indent="-635" algn="just"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 marL="13335" marR="6350" indent="-635" algn="just">
              <a:lnSpc>
                <a:spcPct val="100000"/>
              </a:lnSpc>
            </a:pPr>
            <a:r>
              <a:rPr sz="1600" spc="-155" dirty="0" smtClean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600" spc="-15" dirty="0" smtClean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600" spc="-25" dirty="0" smtClean="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sz="1600" spc="-5" dirty="0" smtClean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600" spc="-10" dirty="0" smtClean="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lang="zh-CN" altLang="en-US" sz="1600" spc="-10" dirty="0" smtClean="0">
                <a:solidFill>
                  <a:srgbClr val="17375E"/>
                </a:solidFill>
                <a:latin typeface="Calibri"/>
                <a:cs typeface="Calibri"/>
              </a:rPr>
              <a:t>通过所在工厂和</a:t>
            </a:r>
            <a:r>
              <a:rPr lang="en-US" altLang="zh-CN" sz="1600" spc="-10" dirty="0" smtClean="0">
                <a:solidFill>
                  <a:srgbClr val="17375E"/>
                </a:solidFill>
                <a:latin typeface="Calibri"/>
                <a:cs typeface="Calibri"/>
              </a:rPr>
              <a:t>SKZ</a:t>
            </a:r>
            <a:r>
              <a:rPr lang="zh-CN" altLang="en-US" sz="1600" spc="-10" dirty="0" smtClean="0">
                <a:solidFill>
                  <a:srgbClr val="17375E"/>
                </a:solidFill>
                <a:latin typeface="Calibri"/>
                <a:cs typeface="Calibri"/>
              </a:rPr>
              <a:t>公司实验室的测试证明，西尼康</a:t>
            </a:r>
            <a:r>
              <a:rPr lang="zh-CN" altLang="en-US" sz="1600" spc="-10" dirty="0" smtClean="0">
                <a:solidFill>
                  <a:srgbClr val="17375E"/>
                </a:solidFill>
                <a:cs typeface="Calibri"/>
              </a:rPr>
              <a:t>的</a:t>
            </a:r>
            <a:r>
              <a:rPr lang="zh-CN" altLang="en-US" sz="1600" spc="-10" dirty="0">
                <a:solidFill>
                  <a:srgbClr val="17375E"/>
                </a:solidFill>
                <a:cs typeface="Calibri"/>
              </a:rPr>
              <a:t>聚丙烯家用污水系统完全符合欧洲标准</a:t>
            </a:r>
            <a:r>
              <a:rPr lang="en-US" altLang="zh-CN" sz="1600" spc="-10" dirty="0">
                <a:solidFill>
                  <a:srgbClr val="17375E"/>
                </a:solidFill>
                <a:cs typeface="Calibri"/>
              </a:rPr>
              <a:t>DIN EN 1451-1</a:t>
            </a:r>
            <a:r>
              <a:rPr lang="zh-CN" altLang="en-US" sz="1600" spc="-10" dirty="0">
                <a:solidFill>
                  <a:srgbClr val="17375E"/>
                </a:solidFill>
                <a:cs typeface="Calibri"/>
              </a:rPr>
              <a:t>：</a:t>
            </a:r>
            <a:r>
              <a:rPr lang="en-US" altLang="zh-CN" sz="1600" spc="-10" dirty="0">
                <a:solidFill>
                  <a:srgbClr val="17375E"/>
                </a:solidFill>
                <a:cs typeface="Calibri"/>
              </a:rPr>
              <a:t>1999-03</a:t>
            </a:r>
            <a:r>
              <a:rPr lang="zh-CN" altLang="en-US" sz="1600" spc="-10" dirty="0">
                <a:solidFill>
                  <a:srgbClr val="17375E"/>
                </a:solidFill>
                <a:cs typeface="Calibri"/>
              </a:rPr>
              <a:t>与</a:t>
            </a:r>
            <a:r>
              <a:rPr lang="en-US" altLang="zh-CN" sz="1600" spc="-10" dirty="0">
                <a:solidFill>
                  <a:srgbClr val="17375E"/>
                </a:solidFill>
                <a:cs typeface="Calibri"/>
              </a:rPr>
              <a:t>DIN CEN</a:t>
            </a:r>
          </a:p>
          <a:p>
            <a:pPr marL="13335" marR="6350" indent="-635" algn="just">
              <a:lnSpc>
                <a:spcPct val="100000"/>
              </a:lnSpc>
            </a:pPr>
            <a:r>
              <a:rPr lang="en-US" altLang="zh-CN" sz="1600" spc="-10" dirty="0">
                <a:solidFill>
                  <a:srgbClr val="17375E"/>
                </a:solidFill>
                <a:cs typeface="Calibri"/>
              </a:rPr>
              <a:t>/ TS 1451-2</a:t>
            </a:r>
            <a:r>
              <a:rPr lang="zh-CN" altLang="en-US" sz="1600" spc="-10" dirty="0">
                <a:solidFill>
                  <a:srgbClr val="17375E"/>
                </a:solidFill>
                <a:cs typeface="Calibri"/>
              </a:rPr>
              <a:t>：</a:t>
            </a:r>
            <a:r>
              <a:rPr lang="en-US" altLang="zh-CN" sz="1600" spc="-10" dirty="0">
                <a:solidFill>
                  <a:srgbClr val="17375E"/>
                </a:solidFill>
                <a:cs typeface="Calibri"/>
              </a:rPr>
              <a:t>2012-05</a:t>
            </a:r>
            <a:r>
              <a:rPr lang="zh-CN" altLang="en-US" sz="1600" spc="-10" dirty="0">
                <a:solidFill>
                  <a:srgbClr val="17375E"/>
                </a:solidFill>
                <a:cs typeface="Calibri"/>
              </a:rPr>
              <a:t>和</a:t>
            </a:r>
            <a:r>
              <a:rPr lang="en-US" altLang="zh-CN" sz="1600" spc="-10" dirty="0">
                <a:solidFill>
                  <a:srgbClr val="17375E"/>
                </a:solidFill>
                <a:cs typeface="Calibri"/>
              </a:rPr>
              <a:t>DIN 4102-1</a:t>
            </a:r>
            <a:r>
              <a:rPr lang="zh-CN" altLang="en-US" sz="1600" spc="-10" dirty="0">
                <a:solidFill>
                  <a:srgbClr val="17375E"/>
                </a:solidFill>
                <a:cs typeface="Calibri"/>
              </a:rPr>
              <a:t>：</a:t>
            </a:r>
            <a:r>
              <a:rPr lang="en-US" altLang="zh-CN" sz="1600" spc="-10" dirty="0">
                <a:solidFill>
                  <a:srgbClr val="17375E"/>
                </a:solidFill>
                <a:cs typeface="Calibri"/>
              </a:rPr>
              <a:t>1998-5</a:t>
            </a:r>
            <a:r>
              <a:rPr lang="zh-CN" altLang="en-US" sz="1600" spc="-10" dirty="0">
                <a:solidFill>
                  <a:srgbClr val="17375E"/>
                </a:solidFill>
                <a:cs typeface="Calibri"/>
              </a:rPr>
              <a:t>和</a:t>
            </a:r>
          </a:p>
          <a:p>
            <a:pPr marL="13335" marR="6350" indent="-635" algn="just">
              <a:lnSpc>
                <a:spcPct val="100000"/>
              </a:lnSpc>
            </a:pPr>
            <a:r>
              <a:rPr lang="en-US" altLang="zh-CN" sz="1600" spc="-10" dirty="0">
                <a:solidFill>
                  <a:srgbClr val="17375E"/>
                </a:solidFill>
                <a:cs typeface="Calibri"/>
              </a:rPr>
              <a:t>DIN 4102-4</a:t>
            </a:r>
            <a:r>
              <a:rPr lang="zh-CN" altLang="en-US" sz="1600" spc="-10" dirty="0">
                <a:solidFill>
                  <a:srgbClr val="17375E"/>
                </a:solidFill>
                <a:cs typeface="Calibri"/>
              </a:rPr>
              <a:t>：</a:t>
            </a:r>
            <a:r>
              <a:rPr lang="en-US" altLang="zh-CN" sz="1600" spc="-10" dirty="0">
                <a:solidFill>
                  <a:srgbClr val="17375E"/>
                </a:solidFill>
                <a:cs typeface="Calibri"/>
              </a:rPr>
              <a:t>1994-03</a:t>
            </a:r>
            <a:r>
              <a:rPr lang="zh-CN" altLang="en-US" sz="1600" spc="-10" dirty="0">
                <a:solidFill>
                  <a:srgbClr val="17375E"/>
                </a:solidFill>
                <a:cs typeface="Calibri"/>
              </a:rPr>
              <a:t>或</a:t>
            </a:r>
            <a:r>
              <a:rPr lang="en-US" altLang="zh-CN" sz="1600" spc="-10" dirty="0">
                <a:solidFill>
                  <a:srgbClr val="17375E"/>
                </a:solidFill>
                <a:cs typeface="Calibri"/>
              </a:rPr>
              <a:t>DIN EN ISO 11925-2</a:t>
            </a:r>
            <a:r>
              <a:rPr lang="zh-CN" altLang="en-US" sz="1600" spc="-10" dirty="0">
                <a:solidFill>
                  <a:srgbClr val="17375E"/>
                </a:solidFill>
                <a:cs typeface="Calibri"/>
              </a:rPr>
              <a:t>：</a:t>
            </a:r>
            <a:r>
              <a:rPr lang="en-US" altLang="zh-CN" sz="1600" spc="-10" dirty="0" smtClean="0">
                <a:solidFill>
                  <a:srgbClr val="17375E"/>
                </a:solidFill>
                <a:cs typeface="Calibri"/>
              </a:rPr>
              <a:t>2011-02</a:t>
            </a:r>
            <a:r>
              <a:rPr lang="zh-CN" altLang="en-US" sz="1600" spc="-10" dirty="0" smtClean="0">
                <a:solidFill>
                  <a:srgbClr val="17375E"/>
                </a:solidFill>
                <a:cs typeface="Calibri"/>
              </a:rPr>
              <a:t>以及</a:t>
            </a:r>
            <a:r>
              <a:rPr lang="en-US" altLang="zh-CN" sz="1600" spc="-10" dirty="0" smtClean="0">
                <a:solidFill>
                  <a:srgbClr val="17375E"/>
                </a:solidFill>
                <a:cs typeface="Calibri"/>
              </a:rPr>
              <a:t>DIN </a:t>
            </a:r>
            <a:r>
              <a:rPr lang="en-US" altLang="zh-CN" sz="1600" spc="-10" dirty="0">
                <a:solidFill>
                  <a:srgbClr val="17375E"/>
                </a:solidFill>
                <a:cs typeface="Calibri"/>
              </a:rPr>
              <a:t>EN 13501-1</a:t>
            </a:r>
            <a:r>
              <a:rPr lang="zh-CN" altLang="en-US" sz="1600" spc="-10" dirty="0">
                <a:solidFill>
                  <a:srgbClr val="17375E"/>
                </a:solidFill>
                <a:cs typeface="Calibri"/>
              </a:rPr>
              <a:t>：</a:t>
            </a:r>
            <a:r>
              <a:rPr lang="en-US" altLang="zh-CN" sz="1600" spc="-10" dirty="0">
                <a:solidFill>
                  <a:srgbClr val="17375E"/>
                </a:solidFill>
                <a:cs typeface="Calibri"/>
              </a:rPr>
              <a:t>2010-01</a:t>
            </a:r>
            <a:r>
              <a:rPr lang="zh-CN" altLang="en-US" sz="1600" spc="-10" dirty="0">
                <a:solidFill>
                  <a:srgbClr val="17375E"/>
                </a:solidFill>
                <a:cs typeface="Calibri"/>
              </a:rPr>
              <a:t>。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68992" y="4824133"/>
            <a:ext cx="1136777" cy="1845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425" cy="18697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43372" y="1187994"/>
            <a:ext cx="4786630" cy="396240"/>
          </a:xfrm>
          <a:custGeom>
            <a:avLst/>
            <a:gdLst/>
            <a:ahLst/>
            <a:cxnLst/>
            <a:rect l="l" t="t" r="r" b="b"/>
            <a:pathLst>
              <a:path w="4786630" h="396240">
                <a:moveTo>
                  <a:pt x="4588344" y="0"/>
                </a:moveTo>
                <a:lnTo>
                  <a:pt x="198005" y="0"/>
                </a:lnTo>
                <a:lnTo>
                  <a:pt x="181765" y="656"/>
                </a:lnTo>
                <a:lnTo>
                  <a:pt x="135418" y="10095"/>
                </a:lnTo>
                <a:lnTo>
                  <a:pt x="93702" y="29667"/>
                </a:lnTo>
                <a:lnTo>
                  <a:pt x="57992" y="57997"/>
                </a:lnTo>
                <a:lnTo>
                  <a:pt x="29664" y="93708"/>
                </a:lnTo>
                <a:lnTo>
                  <a:pt x="10094" y="135423"/>
                </a:lnTo>
                <a:lnTo>
                  <a:pt x="656" y="181767"/>
                </a:lnTo>
                <a:lnTo>
                  <a:pt x="0" y="198005"/>
                </a:lnTo>
                <a:lnTo>
                  <a:pt x="656" y="214244"/>
                </a:lnTo>
                <a:lnTo>
                  <a:pt x="10094" y="260587"/>
                </a:lnTo>
                <a:lnTo>
                  <a:pt x="29664" y="302302"/>
                </a:lnTo>
                <a:lnTo>
                  <a:pt x="57992" y="338013"/>
                </a:lnTo>
                <a:lnTo>
                  <a:pt x="93702" y="366343"/>
                </a:lnTo>
                <a:lnTo>
                  <a:pt x="135418" y="385916"/>
                </a:lnTo>
                <a:lnTo>
                  <a:pt x="181765" y="395354"/>
                </a:lnTo>
                <a:lnTo>
                  <a:pt x="198005" y="396011"/>
                </a:lnTo>
                <a:lnTo>
                  <a:pt x="4588344" y="396011"/>
                </a:lnTo>
                <a:lnTo>
                  <a:pt x="4635929" y="390256"/>
                </a:lnTo>
                <a:lnTo>
                  <a:pt x="4679341" y="373908"/>
                </a:lnTo>
                <a:lnTo>
                  <a:pt x="4717206" y="348345"/>
                </a:lnTo>
                <a:lnTo>
                  <a:pt x="4748148" y="314941"/>
                </a:lnTo>
                <a:lnTo>
                  <a:pt x="4770790" y="275074"/>
                </a:lnTo>
                <a:lnTo>
                  <a:pt x="4783759" y="230121"/>
                </a:lnTo>
                <a:lnTo>
                  <a:pt x="4786350" y="198005"/>
                </a:lnTo>
                <a:lnTo>
                  <a:pt x="4785694" y="181767"/>
                </a:lnTo>
                <a:lnTo>
                  <a:pt x="4776256" y="135423"/>
                </a:lnTo>
                <a:lnTo>
                  <a:pt x="4756685" y="93708"/>
                </a:lnTo>
                <a:lnTo>
                  <a:pt x="4728357" y="57997"/>
                </a:lnTo>
                <a:lnTo>
                  <a:pt x="4692647" y="29667"/>
                </a:lnTo>
                <a:lnTo>
                  <a:pt x="4650931" y="10095"/>
                </a:lnTo>
                <a:lnTo>
                  <a:pt x="4604585" y="656"/>
                </a:lnTo>
                <a:lnTo>
                  <a:pt x="4588344" y="0"/>
                </a:lnTo>
                <a:close/>
              </a:path>
            </a:pathLst>
          </a:custGeom>
          <a:solidFill>
            <a:srgbClr val="1436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3372" y="1187994"/>
            <a:ext cx="4786630" cy="396240"/>
          </a:xfrm>
          <a:custGeom>
            <a:avLst/>
            <a:gdLst/>
            <a:ahLst/>
            <a:cxnLst/>
            <a:rect l="l" t="t" r="r" b="b"/>
            <a:pathLst>
              <a:path w="4786630" h="396240">
                <a:moveTo>
                  <a:pt x="0" y="198005"/>
                </a:moveTo>
                <a:lnTo>
                  <a:pt x="5754" y="150425"/>
                </a:lnTo>
                <a:lnTo>
                  <a:pt x="22100" y="107014"/>
                </a:lnTo>
                <a:lnTo>
                  <a:pt x="47662" y="69149"/>
                </a:lnTo>
                <a:lnTo>
                  <a:pt x="81064" y="38206"/>
                </a:lnTo>
                <a:lnTo>
                  <a:pt x="120931" y="15561"/>
                </a:lnTo>
                <a:lnTo>
                  <a:pt x="165887" y="2591"/>
                </a:lnTo>
                <a:lnTo>
                  <a:pt x="198005" y="0"/>
                </a:lnTo>
                <a:lnTo>
                  <a:pt x="4588344" y="0"/>
                </a:lnTo>
                <a:lnTo>
                  <a:pt x="4604585" y="656"/>
                </a:lnTo>
                <a:lnTo>
                  <a:pt x="4650931" y="10095"/>
                </a:lnTo>
                <a:lnTo>
                  <a:pt x="4692647" y="29667"/>
                </a:lnTo>
                <a:lnTo>
                  <a:pt x="4728357" y="57997"/>
                </a:lnTo>
                <a:lnTo>
                  <a:pt x="4756685" y="93708"/>
                </a:lnTo>
                <a:lnTo>
                  <a:pt x="4776256" y="135423"/>
                </a:lnTo>
                <a:lnTo>
                  <a:pt x="4785694" y="181767"/>
                </a:lnTo>
                <a:lnTo>
                  <a:pt x="4786350" y="198005"/>
                </a:lnTo>
                <a:lnTo>
                  <a:pt x="4785694" y="214244"/>
                </a:lnTo>
                <a:lnTo>
                  <a:pt x="4783759" y="230121"/>
                </a:lnTo>
                <a:lnTo>
                  <a:pt x="4770790" y="275074"/>
                </a:lnTo>
                <a:lnTo>
                  <a:pt x="4748148" y="314941"/>
                </a:lnTo>
                <a:lnTo>
                  <a:pt x="4717206" y="348345"/>
                </a:lnTo>
                <a:lnTo>
                  <a:pt x="4679341" y="373908"/>
                </a:lnTo>
                <a:lnTo>
                  <a:pt x="4635929" y="390256"/>
                </a:lnTo>
                <a:lnTo>
                  <a:pt x="4588344" y="396011"/>
                </a:lnTo>
                <a:lnTo>
                  <a:pt x="198005" y="396011"/>
                </a:lnTo>
                <a:lnTo>
                  <a:pt x="150421" y="390256"/>
                </a:lnTo>
                <a:lnTo>
                  <a:pt x="107008" y="373908"/>
                </a:lnTo>
                <a:lnTo>
                  <a:pt x="69144" y="348345"/>
                </a:lnTo>
                <a:lnTo>
                  <a:pt x="38202" y="314941"/>
                </a:lnTo>
                <a:lnTo>
                  <a:pt x="15559" y="275074"/>
                </a:lnTo>
                <a:lnTo>
                  <a:pt x="2591" y="230121"/>
                </a:lnTo>
                <a:lnTo>
                  <a:pt x="656" y="214244"/>
                </a:lnTo>
                <a:lnTo>
                  <a:pt x="0" y="198005"/>
                </a:lnTo>
                <a:close/>
              </a:path>
            </a:pathLst>
          </a:custGeom>
          <a:ln w="2540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7496" y="1282400"/>
            <a:ext cx="8629007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16400">
              <a:lnSpc>
                <a:spcPct val="100000"/>
              </a:lnSpc>
            </a:pPr>
            <a:r>
              <a:rPr lang="zh-CN" altLang="en-US" sz="1900" dirty="0" smtClean="0"/>
              <a:t>管道耐化学性和使用寿命</a:t>
            </a:r>
            <a:endParaRPr sz="1900" dirty="0"/>
          </a:p>
        </p:txBody>
      </p:sp>
      <p:sp>
        <p:nvSpPr>
          <p:cNvPr id="6" name="object 6"/>
          <p:cNvSpPr/>
          <p:nvPr/>
        </p:nvSpPr>
        <p:spPr>
          <a:xfrm>
            <a:off x="478246" y="1927415"/>
            <a:ext cx="3250800" cy="4645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36223" y="2000303"/>
            <a:ext cx="4319270" cy="4937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4925">
              <a:lnSpc>
                <a:spcPts val="3460"/>
              </a:lnSpc>
            </a:pPr>
            <a:r>
              <a:rPr lang="zh-CN" altLang="en-US" sz="1600" spc="-20" dirty="0" smtClean="0">
                <a:solidFill>
                  <a:srgbClr val="17375E"/>
                </a:solidFill>
                <a:cs typeface="Calibri"/>
              </a:rPr>
              <a:t>管道</a:t>
            </a:r>
            <a:r>
              <a:rPr lang="zh-CN" altLang="en-US" sz="1600" spc="-20" dirty="0">
                <a:solidFill>
                  <a:srgbClr val="17375E"/>
                </a:solidFill>
                <a:cs typeface="Calibri"/>
              </a:rPr>
              <a:t>使用寿命不低于</a:t>
            </a:r>
            <a:r>
              <a:rPr lang="en-US" altLang="zh-CN" sz="1600" spc="-20" dirty="0">
                <a:solidFill>
                  <a:srgbClr val="17375E"/>
                </a:solidFill>
                <a:cs typeface="Calibri"/>
              </a:rPr>
              <a:t>50</a:t>
            </a:r>
            <a:r>
              <a:rPr lang="zh-CN" altLang="en-US" sz="1600" spc="-20" dirty="0">
                <a:solidFill>
                  <a:srgbClr val="17375E"/>
                </a:solidFill>
                <a:cs typeface="Calibri"/>
              </a:rPr>
              <a:t>年。 聚丙烯是耐化学腐蚀性材料。</a:t>
            </a:r>
          </a:p>
          <a:p>
            <a:pPr marL="12700" marR="34925">
              <a:lnSpc>
                <a:spcPts val="3460"/>
              </a:lnSpc>
            </a:pPr>
            <a:r>
              <a:rPr lang="zh-CN" altLang="en-US" sz="1600" spc="-20" dirty="0">
                <a:solidFill>
                  <a:srgbClr val="17375E"/>
                </a:solidFill>
                <a:cs typeface="Calibri"/>
              </a:rPr>
              <a:t>只有强</a:t>
            </a:r>
            <a:r>
              <a:rPr lang="zh-CN" altLang="en-US" sz="1600" spc="-20" dirty="0" smtClean="0">
                <a:solidFill>
                  <a:srgbClr val="17375E"/>
                </a:solidFill>
                <a:cs typeface="Calibri"/>
              </a:rPr>
              <a:t>氧化剂氯磺酸，发烟硝酸，卤素，发烟硫酸会</a:t>
            </a:r>
            <a:r>
              <a:rPr lang="zh-CN" altLang="en-US" sz="1600" spc="-20" dirty="0">
                <a:solidFill>
                  <a:srgbClr val="17375E"/>
                </a:solidFill>
                <a:cs typeface="Calibri"/>
              </a:rPr>
              <a:t>对其产生显着影响 </a:t>
            </a:r>
            <a:r>
              <a:rPr lang="zh-CN" altLang="en-US" sz="1600" spc="-20" dirty="0" smtClean="0">
                <a:solidFill>
                  <a:srgbClr val="17375E"/>
                </a:solidFill>
                <a:cs typeface="Calibri"/>
              </a:rPr>
              <a:t>。</a:t>
            </a:r>
            <a:endParaRPr lang="en-US" altLang="zh-CN" sz="1600" spc="-20" dirty="0">
              <a:solidFill>
                <a:srgbClr val="17375E"/>
              </a:solidFill>
              <a:cs typeface="Calibri"/>
            </a:endParaRPr>
          </a:p>
          <a:p>
            <a:pPr marL="12700" marR="34925">
              <a:lnSpc>
                <a:spcPts val="3460"/>
              </a:lnSpc>
            </a:pPr>
            <a:r>
              <a:rPr lang="en-US" altLang="zh-CN" sz="1600" spc="-20" dirty="0" smtClean="0">
                <a:solidFill>
                  <a:srgbClr val="17375E"/>
                </a:solidFill>
                <a:cs typeface="Calibri"/>
              </a:rPr>
              <a:t>58</a:t>
            </a:r>
            <a:r>
              <a:rPr lang="zh-CN" altLang="en-US" sz="1600" spc="-20" dirty="0">
                <a:solidFill>
                  <a:srgbClr val="17375E"/>
                </a:solidFill>
                <a:cs typeface="Calibri"/>
              </a:rPr>
              <a:t>％硫酸和</a:t>
            </a:r>
            <a:r>
              <a:rPr lang="en-US" altLang="zh-CN" sz="1600" spc="-20" dirty="0">
                <a:solidFill>
                  <a:srgbClr val="17375E"/>
                </a:solidFill>
                <a:cs typeface="Calibri"/>
              </a:rPr>
              <a:t>30</a:t>
            </a:r>
            <a:r>
              <a:rPr lang="zh-CN" altLang="en-US" sz="1600" spc="-20" dirty="0">
                <a:solidFill>
                  <a:srgbClr val="17375E"/>
                </a:solidFill>
                <a:cs typeface="Calibri"/>
              </a:rPr>
              <a:t>％过氧化氢在室温下可忽略不计。 在</a:t>
            </a:r>
            <a:r>
              <a:rPr lang="en-US" altLang="zh-CN" sz="1600" spc="-20" dirty="0">
                <a:solidFill>
                  <a:srgbClr val="17375E"/>
                </a:solidFill>
                <a:cs typeface="Calibri"/>
              </a:rPr>
              <a:t>60°C</a:t>
            </a:r>
            <a:r>
              <a:rPr lang="zh-CN" altLang="en-US" sz="1600" spc="-20" dirty="0">
                <a:solidFill>
                  <a:srgbClr val="17375E"/>
                </a:solidFill>
                <a:cs typeface="Calibri"/>
              </a:rPr>
              <a:t>或更高温度下与这些试剂长时间接触会导致聚丙烯分解。</a:t>
            </a:r>
          </a:p>
          <a:p>
            <a:pPr marL="12700" marR="34925">
              <a:lnSpc>
                <a:spcPts val="3460"/>
              </a:lnSpc>
            </a:pPr>
            <a:r>
              <a:rPr lang="zh-CN" altLang="en-US" sz="1600" spc="-20" dirty="0" smtClean="0">
                <a:solidFill>
                  <a:srgbClr val="17375E"/>
                </a:solidFill>
                <a:cs typeface="Calibri"/>
              </a:rPr>
              <a:t>在</a:t>
            </a:r>
            <a:r>
              <a:rPr lang="zh-CN" altLang="en-US" sz="1600" spc="-20" dirty="0">
                <a:solidFill>
                  <a:srgbClr val="17375E"/>
                </a:solidFill>
                <a:cs typeface="Calibri"/>
              </a:rPr>
              <a:t>室温下的有机溶剂中，聚丙烯略微膨胀。</a:t>
            </a:r>
          </a:p>
          <a:p>
            <a:pPr marL="12700" marR="34925">
              <a:lnSpc>
                <a:spcPts val="3460"/>
              </a:lnSpc>
            </a:pPr>
            <a:r>
              <a:rPr lang="zh-CN" altLang="en-US" sz="1600" spc="-20" dirty="0" smtClean="0">
                <a:solidFill>
                  <a:srgbClr val="17375E"/>
                </a:solidFill>
                <a:cs typeface="Calibri"/>
              </a:rPr>
              <a:t>输送</a:t>
            </a:r>
            <a:r>
              <a:rPr lang="zh-CN" altLang="en-US" sz="1600" spc="-20" dirty="0">
                <a:solidFill>
                  <a:srgbClr val="17375E"/>
                </a:solidFill>
                <a:cs typeface="Calibri"/>
              </a:rPr>
              <a:t>的流体（排水）可以具有</a:t>
            </a:r>
            <a:r>
              <a:rPr lang="en-US" altLang="zh-CN" sz="1600" spc="-20" dirty="0">
                <a:solidFill>
                  <a:srgbClr val="17375E"/>
                </a:solidFill>
                <a:cs typeface="Calibri"/>
              </a:rPr>
              <a:t>2</a:t>
            </a:r>
            <a:r>
              <a:rPr lang="zh-CN" altLang="en-US" sz="1600" spc="-20" dirty="0">
                <a:solidFill>
                  <a:srgbClr val="17375E"/>
                </a:solidFill>
                <a:cs typeface="Calibri"/>
              </a:rPr>
              <a:t>至</a:t>
            </a:r>
            <a:r>
              <a:rPr lang="en-US" altLang="zh-CN" sz="1600" spc="-20" dirty="0">
                <a:solidFill>
                  <a:srgbClr val="17375E"/>
                </a:solidFill>
                <a:cs typeface="Calibri"/>
              </a:rPr>
              <a:t>12</a:t>
            </a:r>
            <a:r>
              <a:rPr lang="zh-CN" altLang="en-US" sz="1600" spc="-20" dirty="0">
                <a:solidFill>
                  <a:srgbClr val="17375E"/>
                </a:solidFill>
                <a:cs typeface="Calibri"/>
              </a:rPr>
              <a:t>的</a:t>
            </a:r>
            <a:r>
              <a:rPr lang="en-US" altLang="zh-CN" sz="1600" spc="-20" dirty="0">
                <a:solidFill>
                  <a:srgbClr val="17375E"/>
                </a:solidFill>
                <a:cs typeface="Calibri"/>
              </a:rPr>
              <a:t>pH</a:t>
            </a:r>
            <a:r>
              <a:rPr lang="zh-CN" altLang="en-US" sz="1600" spc="-20" dirty="0">
                <a:solidFill>
                  <a:srgbClr val="17375E"/>
                </a:solidFill>
                <a:cs typeface="Calibri"/>
              </a:rPr>
              <a:t>。</a:t>
            </a:r>
          </a:p>
          <a:p>
            <a:pPr marL="12700" marR="34925">
              <a:lnSpc>
                <a:spcPts val="3460"/>
              </a:lnSpc>
            </a:pPr>
            <a:r>
              <a:rPr lang="zh-CN" altLang="en-US" sz="1600" spc="-20" dirty="0" smtClean="0">
                <a:solidFill>
                  <a:srgbClr val="17375E"/>
                </a:solidFill>
                <a:cs typeface="Calibri"/>
              </a:rPr>
              <a:t>（</a:t>
            </a:r>
            <a:r>
              <a:rPr lang="zh-CN" altLang="en-US" sz="1600" spc="-20" dirty="0">
                <a:solidFill>
                  <a:srgbClr val="17375E"/>
                </a:solidFill>
                <a:cs typeface="Calibri"/>
              </a:rPr>
              <a:t>酸性溶液的</a:t>
            </a:r>
            <a:r>
              <a:rPr lang="en-US" altLang="zh-CN" sz="1600" spc="-20" dirty="0">
                <a:solidFill>
                  <a:srgbClr val="17375E"/>
                </a:solidFill>
                <a:cs typeface="Calibri"/>
              </a:rPr>
              <a:t>PH &lt;7</a:t>
            </a:r>
            <a:r>
              <a:rPr lang="zh-CN" altLang="en-US" sz="1600" spc="-20" dirty="0">
                <a:solidFill>
                  <a:srgbClr val="17375E"/>
                </a:solidFill>
                <a:cs typeface="Calibri"/>
              </a:rPr>
              <a:t>，碱性溶液的</a:t>
            </a:r>
            <a:r>
              <a:rPr lang="en-US" altLang="zh-CN" sz="1600" spc="-20" dirty="0">
                <a:solidFill>
                  <a:srgbClr val="17375E"/>
                </a:solidFill>
                <a:cs typeface="Calibri"/>
              </a:rPr>
              <a:t>pH</a:t>
            </a:r>
            <a:r>
              <a:rPr lang="zh-CN" altLang="en-US" sz="1600" spc="-20" dirty="0">
                <a:solidFill>
                  <a:srgbClr val="17375E"/>
                </a:solidFill>
                <a:cs typeface="Calibri"/>
              </a:rPr>
              <a:t>值</a:t>
            </a:r>
          </a:p>
          <a:p>
            <a:pPr marL="12700" marR="34925">
              <a:lnSpc>
                <a:spcPts val="3460"/>
              </a:lnSpc>
            </a:pPr>
            <a:r>
              <a:rPr lang="en-US" altLang="zh-CN" sz="1600" spc="-20" dirty="0">
                <a:solidFill>
                  <a:srgbClr val="17375E"/>
                </a:solidFill>
                <a:cs typeface="Calibri"/>
              </a:rPr>
              <a:t>&gt; 7</a:t>
            </a:r>
            <a:r>
              <a:rPr lang="zh-CN" altLang="en-US" sz="1600" spc="-20" dirty="0">
                <a:solidFill>
                  <a:srgbClr val="17375E"/>
                </a:solidFill>
                <a:cs typeface="Calibri"/>
              </a:rPr>
              <a:t>，</a:t>
            </a:r>
            <a:r>
              <a:rPr lang="en-US" altLang="zh-CN" sz="1600" spc="-20" dirty="0">
                <a:solidFill>
                  <a:srgbClr val="17375E"/>
                </a:solidFill>
                <a:cs typeface="Calibri"/>
              </a:rPr>
              <a:t>pH</a:t>
            </a:r>
            <a:r>
              <a:rPr lang="zh-CN" altLang="en-US" sz="1600" spc="-20" dirty="0">
                <a:solidFill>
                  <a:srgbClr val="17375E"/>
                </a:solidFill>
                <a:cs typeface="Calibri"/>
              </a:rPr>
              <a:t>中性溶液为</a:t>
            </a:r>
            <a:r>
              <a:rPr lang="en-US" altLang="zh-CN" sz="1600" spc="-20" dirty="0">
                <a:solidFill>
                  <a:srgbClr val="17375E"/>
                </a:solidFill>
                <a:cs typeface="Calibri"/>
              </a:rPr>
              <a:t>7</a:t>
            </a:r>
            <a:r>
              <a:rPr lang="zh-CN" altLang="en-US" sz="1600" spc="-20" dirty="0">
                <a:solidFill>
                  <a:srgbClr val="17375E"/>
                </a:solidFill>
                <a:cs typeface="Calibri"/>
              </a:rPr>
              <a:t>）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571132"/>
            <a:ext cx="2420620" cy="287020"/>
          </a:xfrm>
          <a:custGeom>
            <a:avLst/>
            <a:gdLst/>
            <a:ahLst/>
            <a:cxnLst/>
            <a:rect l="l" t="t" r="r" b="b"/>
            <a:pathLst>
              <a:path w="2420620" h="287020">
                <a:moveTo>
                  <a:pt x="0" y="286867"/>
                </a:moveTo>
                <a:lnTo>
                  <a:pt x="2420480" y="286867"/>
                </a:lnTo>
                <a:lnTo>
                  <a:pt x="2420480" y="0"/>
                </a:lnTo>
                <a:lnTo>
                  <a:pt x="0" y="0"/>
                </a:lnTo>
                <a:lnTo>
                  <a:pt x="0" y="286867"/>
                </a:lnTo>
                <a:close/>
              </a:path>
            </a:pathLst>
          </a:custGeom>
          <a:solidFill>
            <a:srgbClr val="1436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fld id="{81D60167-4931-47E6-BA6A-407CBD079E47}" type="slidenum">
              <a:rPr spc="245" dirty="0"/>
              <a:pPr marL="84455">
                <a:lnSpc>
                  <a:spcPct val="100000"/>
                </a:lnSpc>
              </a:pPr>
              <a:t>8</a:t>
            </a:fld>
            <a:endParaRPr spc="245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496" y="1282400"/>
            <a:ext cx="862900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2375">
              <a:lnSpc>
                <a:spcPct val="100000"/>
              </a:lnSpc>
            </a:pPr>
            <a:r>
              <a:rPr lang="zh-CN" altLang="en-US" spc="-35" dirty="0" smtClean="0"/>
              <a:t>外形尺寸</a:t>
            </a:r>
            <a:r>
              <a:rPr spc="-35" dirty="0" smtClean="0"/>
              <a:t> </a:t>
            </a:r>
            <a:r>
              <a:rPr spc="-5" dirty="0"/>
              <a:t>(</a:t>
            </a:r>
            <a:r>
              <a:rPr spc="-10" dirty="0"/>
              <a:t>E</a:t>
            </a:r>
            <a:r>
              <a:rPr dirty="0"/>
              <a:t>N</a:t>
            </a:r>
            <a:r>
              <a:rPr spc="-10" dirty="0"/>
              <a:t> </a:t>
            </a:r>
            <a:r>
              <a:rPr dirty="0"/>
              <a:t>1451</a:t>
            </a:r>
            <a:r>
              <a:rPr spc="-5" dirty="0"/>
              <a:t>-</a:t>
            </a:r>
            <a:r>
              <a:rPr dirty="0"/>
              <a:t>1)</a:t>
            </a:r>
          </a:p>
        </p:txBody>
      </p:sp>
      <p:sp>
        <p:nvSpPr>
          <p:cNvPr id="3" name="object 3"/>
          <p:cNvSpPr/>
          <p:nvPr/>
        </p:nvSpPr>
        <p:spPr>
          <a:xfrm>
            <a:off x="399288" y="4948964"/>
            <a:ext cx="4020311" cy="1424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586" y="2000250"/>
            <a:ext cx="8453714" cy="2746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12103" y="5095782"/>
            <a:ext cx="358838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The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z="1600" spc="-30" dirty="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o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he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150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250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500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1600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750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1600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1000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1600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1500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1600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2000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16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3000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fld id="{81D60167-4931-47E6-BA6A-407CBD079E47}" type="slidenum">
              <a:rPr spc="245" dirty="0"/>
              <a:pPr marL="84455">
                <a:lnSpc>
                  <a:spcPct val="100000"/>
                </a:lnSpc>
              </a:pPr>
              <a:t>9</a:t>
            </a:fld>
            <a:endParaRPr spc="245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75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1634</Words>
  <Application>Microsoft Office PowerPoint</Application>
  <PresentationFormat>Экран (4:3)</PresentationFormat>
  <Paragraphs>135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公司架构</vt:lpstr>
      <vt:lpstr>西尼康简介</vt:lpstr>
      <vt:lpstr>西尼康的产品</vt:lpstr>
      <vt:lpstr>                              不同材料的特性</vt:lpstr>
      <vt:lpstr>SINIKON STANDARD内部产品</vt:lpstr>
      <vt:lpstr>                合格证书</vt:lpstr>
      <vt:lpstr>管道耐化学性和使用寿命</vt:lpstr>
      <vt:lpstr>外形尺寸 (EN 1451-1)</vt:lpstr>
      <vt:lpstr>示范连接</vt:lpstr>
      <vt:lpstr>DOUBLE-LIPPED RING SEAL (M.O.L. Germany)</vt:lpstr>
      <vt:lpstr>静音SINIKON COMFORT管材</vt:lpstr>
      <vt:lpstr>标准: STANDARD VDI 4100</vt:lpstr>
      <vt:lpstr>             材料特性</vt:lpstr>
      <vt:lpstr>测试</vt:lpstr>
      <vt:lpstr>与4 L/S DIN 4109比较</vt:lpstr>
      <vt:lpstr>TECHNICAL INFORMATION IN BRIEF</vt:lpstr>
      <vt:lpstr>SINIKON产品合作供应商</vt:lpstr>
      <vt:lpstr>联系方式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esperanskaya</dc:creator>
  <cp:lastModifiedBy>yhramova</cp:lastModifiedBy>
  <cp:revision>12</cp:revision>
  <dcterms:created xsi:type="dcterms:W3CDTF">2017-06-04T17:00:51Z</dcterms:created>
  <dcterms:modified xsi:type="dcterms:W3CDTF">2017-06-06T10:11:12Z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2016-06-20T00:00:00Z</vt:filetime>
  </property>
  <property fmtid="{D5CDD505-2E9C-101B-9397-08002B2CF9AE}" pid="3" name="LastSaved">
    <vt:filetime>2017-06-04T00:00:00Z</vt:filetime>
  </property>
</Properties>
</file>